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8" r:id="rId1"/>
  </p:sldMasterIdLst>
  <p:notesMasterIdLst>
    <p:notesMasterId r:id="rId34"/>
  </p:notesMasterIdLst>
  <p:sldIdLst>
    <p:sldId id="261" r:id="rId2"/>
    <p:sldId id="385" r:id="rId3"/>
    <p:sldId id="386" r:id="rId4"/>
    <p:sldId id="468" r:id="rId5"/>
    <p:sldId id="389" r:id="rId6"/>
    <p:sldId id="469" r:id="rId7"/>
    <p:sldId id="387" r:id="rId8"/>
    <p:sldId id="388" r:id="rId9"/>
    <p:sldId id="470" r:id="rId10"/>
    <p:sldId id="390" r:id="rId11"/>
    <p:sldId id="471" r:id="rId12"/>
    <p:sldId id="472" r:id="rId13"/>
    <p:sldId id="473" r:id="rId14"/>
    <p:sldId id="341" r:id="rId15"/>
    <p:sldId id="474" r:id="rId16"/>
    <p:sldId id="393" r:id="rId17"/>
    <p:sldId id="433" r:id="rId18"/>
    <p:sldId id="456" r:id="rId19"/>
    <p:sldId id="430" r:id="rId20"/>
    <p:sldId id="431" r:id="rId21"/>
    <p:sldId id="434" r:id="rId22"/>
    <p:sldId id="458" r:id="rId23"/>
    <p:sldId id="459" r:id="rId24"/>
    <p:sldId id="457" r:id="rId25"/>
    <p:sldId id="460" r:id="rId26"/>
    <p:sldId id="461" r:id="rId27"/>
    <p:sldId id="463" r:id="rId28"/>
    <p:sldId id="462" r:id="rId29"/>
    <p:sldId id="464" r:id="rId30"/>
    <p:sldId id="465" r:id="rId31"/>
    <p:sldId id="466" r:id="rId32"/>
    <p:sldId id="467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9300"/>
    <a:srgbClr val="FFFFFF"/>
    <a:srgbClr val="FED5F6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391"/>
  </p:normalViewPr>
  <p:slideViewPr>
    <p:cSldViewPr snapToGrid="0" snapToObjects="1">
      <p:cViewPr>
        <p:scale>
          <a:sx n="93" d="100"/>
          <a:sy n="93" d="100"/>
        </p:scale>
        <p:origin x="1320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2ECB-0592-7A4A-94A8-5CF0F2F62627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58152-1FAB-334E-A4C1-696F3F7AB9A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84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32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805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30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25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1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58152-1FAB-334E-A4C1-696F3F7AB9A9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778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BAE2-2147-8649-881A-99D00E58D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71BAC-2CF5-F64D-9C40-933905C60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8E40C-3F39-5041-90D9-66C5FF44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6496-F565-924D-AE9A-3DCF952D8D47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E1C1-1371-BB4E-88B3-1F0A889A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1B271-7157-F244-AA7A-A80C221F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216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43D1-68B6-7B44-BCAB-AEBD42D0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4CD0B-ADFB-0944-B405-92BDF12E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57B9-10FA-8C41-832E-91118981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341-BEB3-4542-8A47-8516398EE66E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24759-D80F-5449-8F4F-A9AC98F8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B109-A1C3-BA43-867C-D565CA44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469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C0D6A-9F9D-FC4A-B041-E6B7E55D8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C3CE8-3204-2746-8D37-03A821AC0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B8D0C-95C3-464D-8CEB-E3E4FDC1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7C8C-8B73-694B-93D5-F74C29765EA6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503AC-A56D-934A-BDB3-6EF8D82E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3DCDC-9F41-1F4D-B666-CCF2607F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442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2E02-8CCB-CB43-9F5C-D1748BB8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B7-CCE2-7E40-A452-24B0FDB9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92A24-8F1D-3C40-99DD-3D889EAF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978C9-5F0E-9143-81AB-D97161C8142A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DAC0F-241F-2D42-8FF9-84A36691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8B7C-2F6E-A843-951C-A77ABC69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873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7CF8-8D26-8941-BD63-C6636254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5BAB4-2DA0-2E4F-BDD5-8B2D92483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82819-5896-E240-ACD1-D8A428D9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F299-B0ED-FA4B-80E1-F932A88ACB52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647E-B55B-A640-B72D-BAD3A6A0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0F961-5D35-1845-BEB2-4BCE9E7A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5588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96D-66A0-8A45-BA85-48923957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1A3E-B203-784E-ABD7-2A2AD0CA1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883A-97D4-EB4B-81A6-BD9D0367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53751-F3C9-BC42-83C4-71AA3383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69C8-C723-8E43-AB4D-52C61DED35D9}" type="datetime1">
              <a:rPr lang="de-DE" smtClean="0"/>
              <a:t>11.04.24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B1DC-8118-3E48-8892-2759206B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51395-F59F-7041-AB82-4691F365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29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F92A-2E6D-194D-8BEC-E7CF57DF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79D94-6B04-A741-9D3A-2A82E9D44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40EE3-0266-4F4D-89C0-95576A6E3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D1D2C-BC53-F640-A7D4-B4BC11691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113AD-B70A-D448-BD72-86A0A6B3B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66430-83FC-CE46-91FA-40638BE0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7D39-84AB-6C45-9193-2BD75268818D}" type="datetime1">
              <a:rPr lang="de-DE" smtClean="0"/>
              <a:t>11.04.24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8A6E0-201A-F24D-8F8F-635A371D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43C09-7D78-0C4D-AE10-1A66D73E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319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EC9A-A870-5048-A9D6-4DEFED3D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1960E-BB0D-3643-8B64-1CC9DE2E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9A13-AD21-7044-A002-373D47F66B37}" type="datetime1">
              <a:rPr lang="de-DE" smtClean="0"/>
              <a:t>11.04.24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030BD-8775-AE48-8F83-8829A9D7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414AD-4999-A041-9D49-E640454F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Gill Sans MT" panose="020B0502020104020203" pitchFamily="34" charset="77"/>
              </a:defRPr>
            </a:lvl1pPr>
          </a:lstStyle>
          <a:p>
            <a:fld id="{08BD574F-05CD-0D41-8511-B7C0C9C416B6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52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60CDE-CCB2-6C49-BC22-A2F65C95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60E4-9CED-AA41-95C2-CF1FFA42E924}" type="datetime1">
              <a:rPr lang="de-DE" smtClean="0"/>
              <a:t>11.04.24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3BAF7-1ECC-7546-AE91-AD4D766F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F3EC-3FDD-FA46-B999-E7E7926C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Gill Sans MT" panose="020B0502020104020203" pitchFamily="34" charset="77"/>
              </a:defRPr>
            </a:lvl1pPr>
          </a:lstStyle>
          <a:p>
            <a:fld id="{08BD574F-05CD-0D41-8511-B7C0C9C416B6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119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44F5-3554-7E47-9140-057D943B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60935-775B-3247-A004-4E21B61C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922B5-7645-7348-A7D5-E4576B644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712F-1094-E24F-A094-DE56F131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CA62-BBB9-F34D-8C80-CAA6CCD54AC5}" type="datetime1">
              <a:rPr lang="de-DE" smtClean="0"/>
              <a:t>11.04.24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CE24-CDC7-024F-9601-4A1A64E4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0CB62-134E-4D46-99DC-AAAC482A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459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793B-D6D9-1B40-A1D5-09642919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CF79B-56DA-D449-AB79-8902A1106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89EE-3037-5B4A-ACEB-B53C842E0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2F187-3B8C-3A48-B48A-80A0A2D5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CEFD9-2712-C74C-B301-E60B4BC4C2EE}" type="datetime1">
              <a:rPr lang="de-DE" smtClean="0"/>
              <a:t>11.04.24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0A8A5-5225-9246-804F-186A5237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8865D-0C1B-1946-A623-5C14D448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697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ADCD-10D0-6B40-976A-F36C9B83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79719-D19B-3540-813C-3F31575FA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1450B-29E3-C646-84A7-4B9092257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61C1-F04C-6241-A3AB-54A2B95E61FD}" type="datetime1">
              <a:rPr lang="de-DE" smtClean="0"/>
              <a:t>11.04.24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D2F00-C2ED-874E-A0DF-D25109B04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5CEE8-7890-7F4D-B1F6-FC465CFE8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574F-05CD-0D41-8511-B7C0C9C416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089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microsoft.com/office/2007/relationships/media" Target="../media/media4.mov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4" Type="http://schemas.openxmlformats.org/officeDocument/2006/relationships/video" Target="../media/media4.mov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34.png"/><Relationship Id="rId3" Type="http://schemas.microsoft.com/office/2007/relationships/media" Target="../media/media4.mo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3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video" Target="../media/media5.mov"/><Relationship Id="rId11" Type="http://schemas.openxmlformats.org/officeDocument/2006/relationships/image" Target="../media/image37.jpg"/><Relationship Id="rId5" Type="http://schemas.microsoft.com/office/2007/relationships/media" Target="../media/media5.mov"/><Relationship Id="rId15" Type="http://schemas.openxmlformats.org/officeDocument/2006/relationships/image" Target="../media/image39.png"/><Relationship Id="rId10" Type="http://schemas.openxmlformats.org/officeDocument/2006/relationships/image" Target="../media/image36.jpg"/><Relationship Id="rId4" Type="http://schemas.openxmlformats.org/officeDocument/2006/relationships/video" Target="../media/media4.mov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A6C024A-1352-7442-0D15-A04FB624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15" y="1195360"/>
            <a:ext cx="8990569" cy="3707944"/>
          </a:xfrm>
        </p:spPr>
        <p:txBody>
          <a:bodyPr>
            <a:normAutofit/>
          </a:bodyPr>
          <a:lstStyle/>
          <a:p>
            <a:pPr algn="ctr"/>
            <a:r>
              <a:rPr lang="en-US" b="0" i="0" u="none" strike="noStrike" dirty="0">
                <a:effectLst/>
                <a:latin typeface="Gill Sans MT" panose="020B0502020104020203" pitchFamily="34" charset="77"/>
              </a:rPr>
              <a:t>Simulation based inference and</a:t>
            </a:r>
            <a:br>
              <a:rPr lang="en-US" b="0" i="0" u="none" strike="noStrike" dirty="0">
                <a:effectLst/>
                <a:latin typeface="Gill Sans MT" panose="020B0502020104020203" pitchFamily="34" charset="77"/>
              </a:rPr>
            </a:br>
            <a:r>
              <a:rPr lang="en-US" b="0" i="0" u="none" strike="noStrike" dirty="0">
                <a:effectLst/>
                <a:latin typeface="Gill Sans MT" panose="020B0502020104020203" pitchFamily="34" charset="77"/>
              </a:rPr>
              <a:t>Variance sum rule </a:t>
            </a:r>
            <a:endParaRPr lang="en-DE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750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E23E0-92F8-75AA-9E01-0B1361F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9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5B364BFD-6286-8E47-5D85-26AED7B8AE21}"/>
              </a:ext>
            </a:extLst>
          </p:cNvPr>
          <p:cNvSpPr txBox="1">
            <a:spLocks/>
          </p:cNvSpPr>
          <p:nvPr/>
        </p:nvSpPr>
        <p:spPr>
          <a:xfrm>
            <a:off x="1122771" y="432479"/>
            <a:ext cx="9946458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Linear systems: simple (relatively)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/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/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   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6B74AF01-1712-8511-213D-9B3E2BAA28F7}"/>
              </a:ext>
            </a:extLst>
          </p:cNvPr>
          <p:cNvSpPr/>
          <p:nvPr/>
        </p:nvSpPr>
        <p:spPr>
          <a:xfrm>
            <a:off x="7086600" y="21802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itle 16">
            <a:extLst>
              <a:ext uri="{FF2B5EF4-FFF2-40B4-BE49-F238E27FC236}">
                <a16:creationId xmlns:a16="http://schemas.microsoft.com/office/drawing/2014/main" id="{12559A42-1D85-A1B2-1A2A-19F1AE8F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422" y="1747578"/>
            <a:ext cx="2247467" cy="94255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77"/>
              </a:rPr>
              <a:t>Analytical</a:t>
            </a:r>
            <a:endParaRPr lang="en-DE" sz="2800" dirty="0">
              <a:latin typeface="Gill Sans MT" panose="020B0502020104020203" pitchFamily="34" charset="77"/>
            </a:endParaRPr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E0204614-A62D-ACF1-62AA-24CE8A2C940D}"/>
              </a:ext>
            </a:extLst>
          </p:cNvPr>
          <p:cNvSpPr txBox="1">
            <a:spLocks/>
          </p:cNvSpPr>
          <p:nvPr/>
        </p:nvSpPr>
        <p:spPr>
          <a:xfrm>
            <a:off x="1830379" y="4672946"/>
            <a:ext cx="2247467" cy="9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017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E23E0-92F8-75AA-9E01-0B1361F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10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5B364BFD-6286-8E47-5D85-26AED7B8AE21}"/>
              </a:ext>
            </a:extLst>
          </p:cNvPr>
          <p:cNvSpPr txBox="1">
            <a:spLocks/>
          </p:cNvSpPr>
          <p:nvPr/>
        </p:nvSpPr>
        <p:spPr>
          <a:xfrm>
            <a:off x="1122771" y="432479"/>
            <a:ext cx="9946458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Linear systems: simple (relatively)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/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/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   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6B74AF01-1712-8511-213D-9B3E2BAA28F7}"/>
              </a:ext>
            </a:extLst>
          </p:cNvPr>
          <p:cNvSpPr/>
          <p:nvPr/>
        </p:nvSpPr>
        <p:spPr>
          <a:xfrm>
            <a:off x="7086600" y="21802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itle 16">
            <a:extLst>
              <a:ext uri="{FF2B5EF4-FFF2-40B4-BE49-F238E27FC236}">
                <a16:creationId xmlns:a16="http://schemas.microsoft.com/office/drawing/2014/main" id="{12559A42-1D85-A1B2-1A2A-19F1AE8F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422" y="1747578"/>
            <a:ext cx="2247467" cy="94255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77"/>
              </a:rPr>
              <a:t>Analytical</a:t>
            </a:r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/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6">
            <a:extLst>
              <a:ext uri="{FF2B5EF4-FFF2-40B4-BE49-F238E27FC236}">
                <a16:creationId xmlns:a16="http://schemas.microsoft.com/office/drawing/2014/main" id="{E0204614-A62D-ACF1-62AA-24CE8A2C940D}"/>
              </a:ext>
            </a:extLst>
          </p:cNvPr>
          <p:cNvSpPr txBox="1">
            <a:spLocks/>
          </p:cNvSpPr>
          <p:nvPr/>
        </p:nvSpPr>
        <p:spPr>
          <a:xfrm>
            <a:off x="1830379" y="4672946"/>
            <a:ext cx="2247467" cy="9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2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E23E0-92F8-75AA-9E01-0B1361F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11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5B364BFD-6286-8E47-5D85-26AED7B8AE21}"/>
              </a:ext>
            </a:extLst>
          </p:cNvPr>
          <p:cNvSpPr txBox="1">
            <a:spLocks/>
          </p:cNvSpPr>
          <p:nvPr/>
        </p:nvSpPr>
        <p:spPr>
          <a:xfrm>
            <a:off x="1122771" y="432479"/>
            <a:ext cx="9946458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Linear systems: simple (relatively)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/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/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   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6B74AF01-1712-8511-213D-9B3E2BAA28F7}"/>
              </a:ext>
            </a:extLst>
          </p:cNvPr>
          <p:cNvSpPr/>
          <p:nvPr/>
        </p:nvSpPr>
        <p:spPr>
          <a:xfrm>
            <a:off x="7086600" y="21802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itle 16">
            <a:extLst>
              <a:ext uri="{FF2B5EF4-FFF2-40B4-BE49-F238E27FC236}">
                <a16:creationId xmlns:a16="http://schemas.microsoft.com/office/drawing/2014/main" id="{12559A42-1D85-A1B2-1A2A-19F1AE8F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422" y="1747578"/>
            <a:ext cx="2247467" cy="94255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77"/>
              </a:rPr>
              <a:t>Analytical</a:t>
            </a:r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/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6">
            <a:extLst>
              <a:ext uri="{FF2B5EF4-FFF2-40B4-BE49-F238E27FC236}">
                <a16:creationId xmlns:a16="http://schemas.microsoft.com/office/drawing/2014/main" id="{E0204614-A62D-ACF1-62AA-24CE8A2C940D}"/>
              </a:ext>
            </a:extLst>
          </p:cNvPr>
          <p:cNvSpPr txBox="1">
            <a:spLocks/>
          </p:cNvSpPr>
          <p:nvPr/>
        </p:nvSpPr>
        <p:spPr>
          <a:xfrm>
            <a:off x="1830379" y="4672946"/>
            <a:ext cx="2247467" cy="9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6DE31E-D6BB-3C9B-B64F-D7901B6CB8D5}"/>
                  </a:ext>
                </a:extLst>
              </p:cNvPr>
              <p:cNvSpPr txBox="1"/>
              <p:nvPr/>
            </p:nvSpPr>
            <p:spPr>
              <a:xfrm>
                <a:off x="3474023" y="4547996"/>
                <a:ext cx="328728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6DE31E-D6BB-3C9B-B64F-D7901B6C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023" y="4547996"/>
                <a:ext cx="3287288" cy="1292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C12A44B0-921A-17FC-1368-E780A1808074}"/>
              </a:ext>
            </a:extLst>
          </p:cNvPr>
          <p:cNvSpPr/>
          <p:nvPr/>
        </p:nvSpPr>
        <p:spPr>
          <a:xfrm>
            <a:off x="2824950" y="46487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238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E23E0-92F8-75AA-9E01-0B1361F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12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5B364BFD-6286-8E47-5D85-26AED7B8AE21}"/>
              </a:ext>
            </a:extLst>
          </p:cNvPr>
          <p:cNvSpPr txBox="1">
            <a:spLocks/>
          </p:cNvSpPr>
          <p:nvPr/>
        </p:nvSpPr>
        <p:spPr>
          <a:xfrm>
            <a:off x="1122771" y="432479"/>
            <a:ext cx="9946458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Linear systems: simple (relatively)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/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3FBFC-8FC7-FDE6-514D-5457A983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12" y="2404410"/>
                <a:ext cx="3287288" cy="1019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/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   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57E7-D509-3E9D-7A66-39A636A70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" y="1778566"/>
                <a:ext cx="6891783" cy="2271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6B74AF01-1712-8511-213D-9B3E2BAA28F7}"/>
              </a:ext>
            </a:extLst>
          </p:cNvPr>
          <p:cNvSpPr/>
          <p:nvPr/>
        </p:nvSpPr>
        <p:spPr>
          <a:xfrm>
            <a:off x="7086600" y="21802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itle 16">
            <a:extLst>
              <a:ext uri="{FF2B5EF4-FFF2-40B4-BE49-F238E27FC236}">
                <a16:creationId xmlns:a16="http://schemas.microsoft.com/office/drawing/2014/main" id="{12559A42-1D85-A1B2-1A2A-19F1AE8F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422" y="1747578"/>
            <a:ext cx="2247467" cy="94255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77"/>
              </a:rPr>
              <a:t>Analytical</a:t>
            </a:r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/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CD4BE5-CE06-B15B-5FED-E9FFB0EB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7996"/>
                <a:ext cx="3287288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6">
            <a:extLst>
              <a:ext uri="{FF2B5EF4-FFF2-40B4-BE49-F238E27FC236}">
                <a16:creationId xmlns:a16="http://schemas.microsoft.com/office/drawing/2014/main" id="{E0204614-A62D-ACF1-62AA-24CE8A2C940D}"/>
              </a:ext>
            </a:extLst>
          </p:cNvPr>
          <p:cNvSpPr txBox="1">
            <a:spLocks/>
          </p:cNvSpPr>
          <p:nvPr/>
        </p:nvSpPr>
        <p:spPr>
          <a:xfrm>
            <a:off x="1830379" y="4672946"/>
            <a:ext cx="2247467" cy="9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6DE31E-D6BB-3C9B-B64F-D7901B6CB8D5}"/>
                  </a:ext>
                </a:extLst>
              </p:cNvPr>
              <p:cNvSpPr txBox="1"/>
              <p:nvPr/>
            </p:nvSpPr>
            <p:spPr>
              <a:xfrm>
                <a:off x="3474023" y="4547996"/>
                <a:ext cx="328728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6DE31E-D6BB-3C9B-B64F-D7901B6C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023" y="4547996"/>
                <a:ext cx="3287288" cy="1292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C12A44B0-921A-17FC-1368-E780A1808074}"/>
              </a:ext>
            </a:extLst>
          </p:cNvPr>
          <p:cNvSpPr/>
          <p:nvPr/>
        </p:nvSpPr>
        <p:spPr>
          <a:xfrm>
            <a:off x="2824950" y="46487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2528511-6569-6FC8-5CAC-0EC24899781D}"/>
              </a:ext>
            </a:extLst>
          </p:cNvPr>
          <p:cNvSpPr/>
          <p:nvPr/>
        </p:nvSpPr>
        <p:spPr>
          <a:xfrm>
            <a:off x="6124320" y="4648713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64872-5E11-5DCA-1F64-673E3A333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3" t="6372" r="28078"/>
          <a:stretch/>
        </p:blipFill>
        <p:spPr>
          <a:xfrm rot="965896">
            <a:off x="7927634" y="3658168"/>
            <a:ext cx="2507259" cy="26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26224E-939F-A358-2E64-1D79A2495494}"/>
              </a:ext>
            </a:extLst>
          </p:cNvPr>
          <p:cNvSpPr/>
          <p:nvPr/>
        </p:nvSpPr>
        <p:spPr>
          <a:xfrm>
            <a:off x="3120121" y="4256046"/>
            <a:ext cx="4208930" cy="335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A446F9F-2087-CCBA-3E3F-9B79FA9EF422}"/>
              </a:ext>
            </a:extLst>
          </p:cNvPr>
          <p:cNvSpPr txBox="1">
            <a:spLocks/>
          </p:cNvSpPr>
          <p:nvPr/>
        </p:nvSpPr>
        <p:spPr>
          <a:xfrm>
            <a:off x="2652963" y="16933"/>
            <a:ext cx="6886074" cy="7354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Gill Sans MT" panose="020B0502020104020203" pitchFamily="34" charset="77"/>
              </a:rPr>
              <a:t>Variance sum rule (VSR)</a:t>
            </a:r>
            <a:endParaRPr lang="en-DE" sz="40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BCEDD5-A91E-84D2-C278-927156FBC77E}"/>
                  </a:ext>
                </a:extLst>
              </p:cNvPr>
              <p:cNvSpPr txBox="1"/>
              <p:nvPr/>
            </p:nvSpPr>
            <p:spPr>
              <a:xfrm>
                <a:off x="188147" y="506957"/>
                <a:ext cx="12324522" cy="7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𝓢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BCEDD5-A91E-84D2-C278-927156FB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7" y="506957"/>
                <a:ext cx="12324522" cy="791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C338CE-4411-4221-1A82-1FAC82AB216E}"/>
                  </a:ext>
                </a:extLst>
              </p:cNvPr>
              <p:cNvSpPr txBox="1"/>
              <p:nvPr/>
            </p:nvSpPr>
            <p:spPr>
              <a:xfrm>
                <a:off x="-227330" y="1178556"/>
                <a:ext cx="4208931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ov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C338CE-4411-4221-1A82-1FAC82AB2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330" y="1178556"/>
                <a:ext cx="4208931" cy="1661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F29750-F900-612D-CA25-4D8F27C70E63}"/>
                  </a:ext>
                </a:extLst>
              </p:cNvPr>
              <p:cNvSpPr txBox="1"/>
              <p:nvPr/>
            </p:nvSpPr>
            <p:spPr>
              <a:xfrm>
                <a:off x="6464286" y="1541571"/>
                <a:ext cx="5528946" cy="2597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:r>
                  <a:rPr lang="en-US" sz="2800" dirty="0"/>
                  <a:t>4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nary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nary>
                      <m:nary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nary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′′ 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Cov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 algn="ctr">
                  <a:lnSpc>
                    <a:spcPct val="150000"/>
                  </a:lnSpc>
                </a:pPr>
                <a:endParaRPr lang="en-US" sz="200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F29750-F900-612D-CA25-4D8F27C7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86" y="1541571"/>
                <a:ext cx="5528946" cy="2597955"/>
              </a:xfrm>
              <a:prstGeom prst="rect">
                <a:avLst/>
              </a:prstGeom>
              <a:blipFill>
                <a:blip r:embed="rId6"/>
                <a:stretch>
                  <a:fillRect t="-175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0565C7D-A0C4-DA17-C076-A13C96FE0593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1877137" y="858424"/>
            <a:ext cx="2255011" cy="32013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3B5FF78-2673-CF2B-FB33-002132B56927}"/>
              </a:ext>
            </a:extLst>
          </p:cNvPr>
          <p:cNvCxnSpPr>
            <a:cxnSpLocks/>
          </p:cNvCxnSpPr>
          <p:nvPr/>
        </p:nvCxnSpPr>
        <p:spPr>
          <a:xfrm rot="5400000">
            <a:off x="4487063" y="1305745"/>
            <a:ext cx="1684756" cy="166940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6DC03E2-AC92-7CA4-4F2E-4563632A49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87270" y="834338"/>
            <a:ext cx="665860" cy="593278"/>
          </a:xfrm>
          <a:prstGeom prst="bentConnector3">
            <a:avLst>
              <a:gd name="adj1" fmla="val 22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E325A3-C826-D137-6035-EF9682509989}"/>
                  </a:ext>
                </a:extLst>
              </p:cNvPr>
              <p:cNvSpPr txBox="1"/>
              <p:nvPr/>
            </p:nvSpPr>
            <p:spPr>
              <a:xfrm>
                <a:off x="678709" y="2371556"/>
                <a:ext cx="6040165" cy="2480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E325A3-C826-D137-6035-EF9682509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09" y="2371556"/>
                <a:ext cx="6040165" cy="2480231"/>
              </a:xfrm>
              <a:prstGeom prst="rect">
                <a:avLst/>
              </a:prstGeom>
              <a:blipFill>
                <a:blip r:embed="rId7"/>
                <a:stretch>
                  <a:fillRect l="-1471" t="-54315" b="-593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71EB2C1-6BC1-FE49-5441-AC903436DBD1}"/>
              </a:ext>
            </a:extLst>
          </p:cNvPr>
          <p:cNvGrpSpPr/>
          <p:nvPr/>
        </p:nvGrpSpPr>
        <p:grpSpPr>
          <a:xfrm>
            <a:off x="6054778" y="3157596"/>
            <a:ext cx="4395507" cy="3614916"/>
            <a:chOff x="6482079" y="3892546"/>
            <a:chExt cx="3384747" cy="28996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280941-5E34-9E78-1358-ECF835DB2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788" t="263" b="63238"/>
            <a:stretch/>
          </p:blipFill>
          <p:spPr>
            <a:xfrm>
              <a:off x="6482079" y="3892546"/>
              <a:ext cx="3384747" cy="289968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60D6BE-00E3-E5C9-7B21-7D18D86F1B86}"/>
                </a:ext>
              </a:extLst>
            </p:cNvPr>
            <p:cNvSpPr/>
            <p:nvPr/>
          </p:nvSpPr>
          <p:spPr>
            <a:xfrm>
              <a:off x="6498947" y="3892546"/>
              <a:ext cx="446809" cy="406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3AE64ED-552E-BA58-4BB5-CA34D390D796}"/>
              </a:ext>
            </a:extLst>
          </p:cNvPr>
          <p:cNvSpPr txBox="1">
            <a:spLocks/>
          </p:cNvSpPr>
          <p:nvPr/>
        </p:nvSpPr>
        <p:spPr>
          <a:xfrm>
            <a:off x="188147" y="5100742"/>
            <a:ext cx="6033039" cy="12503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2800" dirty="0">
                <a:latin typeface="Gill Sans MT" panose="020B0502020104020203" pitchFamily="34" charset="77"/>
              </a:rPr>
              <a:t>Variance Sum Rule for Entropy</a:t>
            </a:r>
          </a:p>
          <a:p>
            <a:pPr algn="ctr"/>
            <a:r>
              <a:rPr lang="en-US" sz="2800" dirty="0">
                <a:latin typeface="Gill Sans MT" panose="020B0502020104020203" pitchFamily="34" charset="77"/>
              </a:rPr>
              <a:t>P</a:t>
            </a:r>
            <a:r>
              <a:rPr lang="en-DE" sz="2800" dirty="0">
                <a:latin typeface="Gill Sans MT" panose="020B0502020104020203" pitchFamily="34" charset="77"/>
              </a:rPr>
              <a:t>roduction, I. Di Terlizzi et al.</a:t>
            </a: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Gill Sans MT" panose="020B0502020104020203" pitchFamily="34" charset="77"/>
              </a:rPr>
              <a:t>2024 Science 383 971</a:t>
            </a:r>
            <a:endParaRPr lang="en-DE" sz="2400" dirty="0">
              <a:latin typeface="Gill Sans MT" panose="020B0502020104020203" pitchFamily="34" charset="77"/>
            </a:endParaRPr>
          </a:p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3E27C-3E9B-8530-8449-484DB432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47341"/>
            <a:ext cx="2743200" cy="365125"/>
          </a:xfrm>
        </p:spPr>
        <p:txBody>
          <a:bodyPr/>
          <a:lstStyle/>
          <a:p>
            <a:r>
              <a:rPr lang="en-DE" dirty="0"/>
              <a:t>2/21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1E25CB-9C51-1579-F316-115F99D9F651}"/>
              </a:ext>
            </a:extLst>
          </p:cNvPr>
          <p:cNvSpPr txBox="1">
            <a:spLocks/>
          </p:cNvSpPr>
          <p:nvPr/>
        </p:nvSpPr>
        <p:spPr>
          <a:xfrm>
            <a:off x="5931988" y="1348666"/>
            <a:ext cx="6886074" cy="7354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rgbClr val="C00000"/>
                </a:solidFill>
                <a:latin typeface="Gill Sans MT" panose="020B0502020104020203" pitchFamily="34" charset="77"/>
              </a:rPr>
              <a:t>Excess variance:</a:t>
            </a:r>
            <a:endParaRPr lang="en-DE" sz="30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3CEC71-1B42-0349-FEDF-A4ABF2D4C646}"/>
                  </a:ext>
                </a:extLst>
              </p:cNvPr>
              <p:cNvSpPr txBox="1"/>
              <p:nvPr/>
            </p:nvSpPr>
            <p:spPr>
              <a:xfrm>
                <a:off x="8731368" y="2595722"/>
                <a:ext cx="32618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3CEC71-1B42-0349-FEDF-A4ABF2D4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68" y="2595722"/>
                <a:ext cx="3261864" cy="1477328"/>
              </a:xfrm>
              <a:prstGeom prst="rect">
                <a:avLst/>
              </a:prstGeom>
              <a:blipFill>
                <a:blip r:embed="rId9"/>
                <a:stretch>
                  <a:fillRect r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962619-4368-1B9B-1381-901F9B6369CD}"/>
                  </a:ext>
                </a:extLst>
              </p:cNvPr>
              <p:cNvSpPr/>
              <p:nvPr/>
            </p:nvSpPr>
            <p:spPr>
              <a:xfrm>
                <a:off x="4102364" y="917700"/>
                <a:ext cx="3956789" cy="526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2800" dirty="0"/>
                  <a:t>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962619-4368-1B9B-1381-901F9B636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64" y="917700"/>
                <a:ext cx="3956789" cy="526298"/>
              </a:xfrm>
              <a:prstGeom prst="rect">
                <a:avLst/>
              </a:prstGeom>
              <a:blipFill>
                <a:blip r:embed="rId2"/>
                <a:stretch>
                  <a:fillRect l="-962" t="-9524" r="-962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45ABF-5436-9C3D-9BCA-6ECF9870BF3E}"/>
                  </a:ext>
                </a:extLst>
              </p:cNvPr>
              <p:cNvSpPr txBox="1"/>
              <p:nvPr/>
            </p:nvSpPr>
            <p:spPr>
              <a:xfrm>
                <a:off x="-361122" y="1448922"/>
                <a:ext cx="12324522" cy="826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</m:acc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</m:acc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45ABF-5436-9C3D-9BCA-6ECF9870B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122" y="1448922"/>
                <a:ext cx="12324522" cy="826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ame 4">
            <a:extLst>
              <a:ext uri="{FF2B5EF4-FFF2-40B4-BE49-F238E27FC236}">
                <a16:creationId xmlns:a16="http://schemas.microsoft.com/office/drawing/2014/main" id="{857A8D0A-5D4B-8F56-0C9F-14B2B4AE9053}"/>
              </a:ext>
            </a:extLst>
          </p:cNvPr>
          <p:cNvSpPr/>
          <p:nvPr/>
        </p:nvSpPr>
        <p:spPr>
          <a:xfrm>
            <a:off x="2073729" y="696113"/>
            <a:ext cx="7788728" cy="1763486"/>
          </a:xfrm>
          <a:prstGeom prst="frame">
            <a:avLst>
              <a:gd name="adj1" fmla="val 4167"/>
            </a:avLst>
          </a:prstGeom>
          <a:solidFill>
            <a:srgbClr val="0070C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EDDBD8-83E7-8C7E-5DA1-68A9B695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47341"/>
            <a:ext cx="2743200" cy="365125"/>
          </a:xfrm>
        </p:spPr>
        <p:txBody>
          <a:bodyPr/>
          <a:lstStyle/>
          <a:p>
            <a:r>
              <a:rPr lang="en-DE" dirty="0"/>
              <a:t>7/21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44ECB2-4474-4902-DF89-999445C12EB7}"/>
                  </a:ext>
                </a:extLst>
              </p:cNvPr>
              <p:cNvSpPr/>
              <p:nvPr/>
            </p:nvSpPr>
            <p:spPr>
              <a:xfrm rot="16200000">
                <a:off x="7089307" y="5316911"/>
                <a:ext cx="2157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44ECB2-4474-4902-DF89-999445C12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89307" y="5316911"/>
                <a:ext cx="215776" cy="400110"/>
              </a:xfrm>
              <a:prstGeom prst="rect">
                <a:avLst/>
              </a:prstGeom>
              <a:blipFill>
                <a:blip r:embed="rId4"/>
                <a:stretch>
                  <a:fillRect t="-42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BF123B-5C4F-586D-2DC7-ADEC5CD019EE}"/>
              </a:ext>
            </a:extLst>
          </p:cNvPr>
          <p:cNvSpPr txBox="1">
            <a:spLocks/>
          </p:cNvSpPr>
          <p:nvPr/>
        </p:nvSpPr>
        <p:spPr>
          <a:xfrm>
            <a:off x="2525056" y="72486"/>
            <a:ext cx="6886074" cy="7354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Gill Sans MT" panose="020B0502020104020203" pitchFamily="34" charset="77"/>
              </a:rPr>
              <a:t>Reduced Variance sum rule (</a:t>
            </a:r>
            <a:r>
              <a:rPr lang="en-US" sz="4000" dirty="0" err="1">
                <a:solidFill>
                  <a:srgbClr val="C00000"/>
                </a:solidFill>
                <a:latin typeface="Gill Sans MT" panose="020B0502020104020203" pitchFamily="34" charset="77"/>
              </a:rPr>
              <a:t>rVSR</a:t>
            </a:r>
            <a:r>
              <a:rPr lang="en-US" sz="4000" dirty="0">
                <a:solidFill>
                  <a:srgbClr val="C00000"/>
                </a:solidFill>
                <a:latin typeface="Gill Sans MT" panose="020B0502020104020203" pitchFamily="34" charset="77"/>
              </a:rPr>
              <a:t>)</a:t>
            </a:r>
            <a:endParaRPr lang="en-DE" sz="40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BF33D5-54A4-AAB4-9863-9E817B0FBFE3}"/>
              </a:ext>
            </a:extLst>
          </p:cNvPr>
          <p:cNvSpPr/>
          <p:nvPr/>
        </p:nvSpPr>
        <p:spPr>
          <a:xfrm>
            <a:off x="2652963" y="1520029"/>
            <a:ext cx="1033212" cy="73544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0B6975-E131-33B9-65D2-F67B90B86A13}"/>
              </a:ext>
            </a:extLst>
          </p:cNvPr>
          <p:cNvSpPr/>
          <p:nvPr/>
        </p:nvSpPr>
        <p:spPr>
          <a:xfrm>
            <a:off x="7238170" y="1540050"/>
            <a:ext cx="2172960" cy="73544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88C846-37F9-44E6-95C8-749DCAFAC5D0}"/>
              </a:ext>
            </a:extLst>
          </p:cNvPr>
          <p:cNvCxnSpPr>
            <a:cxnSpLocks/>
          </p:cNvCxnSpPr>
          <p:nvPr/>
        </p:nvCxnSpPr>
        <p:spPr>
          <a:xfrm flipH="1" flipV="1">
            <a:off x="1563461" y="1180849"/>
            <a:ext cx="1120298" cy="52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10C06A-BB1D-AA4E-3622-3289993F1125}"/>
              </a:ext>
            </a:extLst>
          </p:cNvPr>
          <p:cNvCxnSpPr>
            <a:cxnSpLocks/>
          </p:cNvCxnSpPr>
          <p:nvPr/>
        </p:nvCxnSpPr>
        <p:spPr>
          <a:xfrm flipV="1">
            <a:off x="9220200" y="1309688"/>
            <a:ext cx="1304925" cy="506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04F0E70-8D24-26D7-6A5B-61B56F7C42CD}"/>
              </a:ext>
            </a:extLst>
          </p:cNvPr>
          <p:cNvSpPr txBox="1">
            <a:spLocks/>
          </p:cNvSpPr>
          <p:nvPr/>
        </p:nvSpPr>
        <p:spPr>
          <a:xfrm>
            <a:off x="597526" y="802847"/>
            <a:ext cx="1609165" cy="5068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Gill Sans MT" panose="020B0502020104020203" pitchFamily="34" charset="77"/>
              </a:rPr>
              <a:t>Data</a:t>
            </a:r>
            <a:endParaRPr lang="en-DE" sz="3200" dirty="0">
              <a:latin typeface="Gill Sans MT" panose="020B0502020104020203" pitchFamily="34" charset="77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6B68503-9734-FFD4-5946-47CE9DAB26DA}"/>
              </a:ext>
            </a:extLst>
          </p:cNvPr>
          <p:cNvSpPr txBox="1">
            <a:spLocks/>
          </p:cNvSpPr>
          <p:nvPr/>
        </p:nvSpPr>
        <p:spPr>
          <a:xfrm>
            <a:off x="9823956" y="911968"/>
            <a:ext cx="1609165" cy="5068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Gill Sans MT" panose="020B0502020104020203" pitchFamily="34" charset="77"/>
              </a:rPr>
              <a:t>Model</a:t>
            </a:r>
            <a:endParaRPr lang="en-DE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68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962619-4368-1B9B-1381-901F9B6369CD}"/>
                  </a:ext>
                </a:extLst>
              </p:cNvPr>
              <p:cNvSpPr/>
              <p:nvPr/>
            </p:nvSpPr>
            <p:spPr>
              <a:xfrm>
                <a:off x="4102364" y="917700"/>
                <a:ext cx="3956789" cy="526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2800" dirty="0"/>
                  <a:t>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962619-4368-1B9B-1381-901F9B636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64" y="917700"/>
                <a:ext cx="3956789" cy="526298"/>
              </a:xfrm>
              <a:prstGeom prst="rect">
                <a:avLst/>
              </a:prstGeom>
              <a:blipFill>
                <a:blip r:embed="rId4"/>
                <a:stretch>
                  <a:fillRect l="-962" t="-9524" r="-962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45ABF-5436-9C3D-9BCA-6ECF9870BF3E}"/>
                  </a:ext>
                </a:extLst>
              </p:cNvPr>
              <p:cNvSpPr txBox="1"/>
              <p:nvPr/>
            </p:nvSpPr>
            <p:spPr>
              <a:xfrm>
                <a:off x="-361122" y="1448922"/>
                <a:ext cx="12324522" cy="826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</m:acc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</m:acc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45ABF-5436-9C3D-9BCA-6ECF9870B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122" y="1448922"/>
                <a:ext cx="12324522" cy="826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655A39B-386E-034D-0D02-728B238EB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170" y="3888441"/>
            <a:ext cx="3931042" cy="295697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857A8D0A-5D4B-8F56-0C9F-14B2B4AE9053}"/>
              </a:ext>
            </a:extLst>
          </p:cNvPr>
          <p:cNvSpPr/>
          <p:nvPr/>
        </p:nvSpPr>
        <p:spPr>
          <a:xfrm>
            <a:off x="2073729" y="696113"/>
            <a:ext cx="7788728" cy="1763486"/>
          </a:xfrm>
          <a:prstGeom prst="frame">
            <a:avLst>
              <a:gd name="adj1" fmla="val 4167"/>
            </a:avLst>
          </a:prstGeom>
          <a:solidFill>
            <a:srgbClr val="0070C0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EDDBD8-83E7-8C7E-5DA1-68A9B695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47341"/>
            <a:ext cx="2743200" cy="365125"/>
          </a:xfrm>
        </p:spPr>
        <p:txBody>
          <a:bodyPr/>
          <a:lstStyle/>
          <a:p>
            <a:r>
              <a:rPr lang="en-DE" dirty="0"/>
              <a:t>7/21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44ECB2-4474-4902-DF89-999445C12EB7}"/>
                  </a:ext>
                </a:extLst>
              </p:cNvPr>
              <p:cNvSpPr/>
              <p:nvPr/>
            </p:nvSpPr>
            <p:spPr>
              <a:xfrm rot="16200000">
                <a:off x="7089307" y="5316911"/>
                <a:ext cx="2157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44ECB2-4474-4902-DF89-999445C12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89307" y="5316911"/>
                <a:ext cx="215776" cy="400110"/>
              </a:xfrm>
              <a:prstGeom prst="rect">
                <a:avLst/>
              </a:prstGeom>
              <a:blipFill>
                <a:blip r:embed="rId7"/>
                <a:stretch>
                  <a:fillRect t="-421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BF123B-5C4F-586D-2DC7-ADEC5CD019EE}"/>
              </a:ext>
            </a:extLst>
          </p:cNvPr>
          <p:cNvSpPr txBox="1">
            <a:spLocks/>
          </p:cNvSpPr>
          <p:nvPr/>
        </p:nvSpPr>
        <p:spPr>
          <a:xfrm>
            <a:off x="2525056" y="72486"/>
            <a:ext cx="6886074" cy="7354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Gill Sans MT" panose="020B0502020104020203" pitchFamily="34" charset="77"/>
              </a:rPr>
              <a:t>Reduced Variance sum rule (</a:t>
            </a:r>
            <a:r>
              <a:rPr lang="en-US" sz="4000" dirty="0" err="1">
                <a:solidFill>
                  <a:srgbClr val="C00000"/>
                </a:solidFill>
                <a:latin typeface="Gill Sans MT" panose="020B0502020104020203" pitchFamily="34" charset="77"/>
              </a:rPr>
              <a:t>rVSR</a:t>
            </a:r>
            <a:r>
              <a:rPr lang="en-US" sz="4000" dirty="0">
                <a:solidFill>
                  <a:srgbClr val="C00000"/>
                </a:solidFill>
                <a:latin typeface="Gill Sans MT" panose="020B0502020104020203" pitchFamily="34" charset="77"/>
              </a:rPr>
              <a:t>)</a:t>
            </a:r>
            <a:endParaRPr lang="en-DE" sz="40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BF33D5-54A4-AAB4-9863-9E817B0FBFE3}"/>
              </a:ext>
            </a:extLst>
          </p:cNvPr>
          <p:cNvSpPr/>
          <p:nvPr/>
        </p:nvSpPr>
        <p:spPr>
          <a:xfrm>
            <a:off x="2652963" y="1520029"/>
            <a:ext cx="1033212" cy="73544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0B6975-E131-33B9-65D2-F67B90B86A13}"/>
              </a:ext>
            </a:extLst>
          </p:cNvPr>
          <p:cNvSpPr/>
          <p:nvPr/>
        </p:nvSpPr>
        <p:spPr>
          <a:xfrm>
            <a:off x="7238170" y="1540050"/>
            <a:ext cx="2172960" cy="73544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88C846-37F9-44E6-95C8-749DCAFAC5D0}"/>
              </a:ext>
            </a:extLst>
          </p:cNvPr>
          <p:cNvCxnSpPr>
            <a:cxnSpLocks/>
          </p:cNvCxnSpPr>
          <p:nvPr/>
        </p:nvCxnSpPr>
        <p:spPr>
          <a:xfrm flipH="1" flipV="1">
            <a:off x="1563461" y="1180849"/>
            <a:ext cx="1120298" cy="52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10C06A-BB1D-AA4E-3622-3289993F1125}"/>
              </a:ext>
            </a:extLst>
          </p:cNvPr>
          <p:cNvCxnSpPr>
            <a:cxnSpLocks/>
          </p:cNvCxnSpPr>
          <p:nvPr/>
        </p:nvCxnSpPr>
        <p:spPr>
          <a:xfrm flipV="1">
            <a:off x="9220200" y="1309688"/>
            <a:ext cx="1304925" cy="5068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04F0E70-8D24-26D7-6A5B-61B56F7C42CD}"/>
              </a:ext>
            </a:extLst>
          </p:cNvPr>
          <p:cNvSpPr txBox="1">
            <a:spLocks/>
          </p:cNvSpPr>
          <p:nvPr/>
        </p:nvSpPr>
        <p:spPr>
          <a:xfrm>
            <a:off x="597526" y="802847"/>
            <a:ext cx="1609165" cy="5068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Gill Sans MT" panose="020B0502020104020203" pitchFamily="34" charset="77"/>
              </a:rPr>
              <a:t>Data</a:t>
            </a:r>
            <a:endParaRPr lang="en-DE" sz="3200" dirty="0">
              <a:latin typeface="Gill Sans MT" panose="020B0502020104020203" pitchFamily="34" charset="77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6B68503-9734-FFD4-5946-47CE9DAB26DA}"/>
              </a:ext>
            </a:extLst>
          </p:cNvPr>
          <p:cNvSpPr txBox="1">
            <a:spLocks/>
          </p:cNvSpPr>
          <p:nvPr/>
        </p:nvSpPr>
        <p:spPr>
          <a:xfrm>
            <a:off x="9823956" y="911968"/>
            <a:ext cx="1609165" cy="5068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Gill Sans MT" panose="020B0502020104020203" pitchFamily="34" charset="77"/>
              </a:rPr>
              <a:t>Model</a:t>
            </a:r>
            <a:endParaRPr lang="en-DE" sz="3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6BCCB2-C9AF-D0AB-2850-D2EE4381FCD8}"/>
                  </a:ext>
                </a:extLst>
              </p:cNvPr>
              <p:cNvSpPr/>
              <p:nvPr/>
            </p:nvSpPr>
            <p:spPr>
              <a:xfrm>
                <a:off x="380893" y="2865779"/>
                <a:ext cx="5844292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6BCCB2-C9AF-D0AB-2850-D2EE4381F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93" y="2865779"/>
                <a:ext cx="5844292" cy="614142"/>
              </a:xfrm>
              <a:prstGeom prst="rect">
                <a:avLst/>
              </a:prstGeom>
              <a:blipFill>
                <a:blip r:embed="rId8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D36B13-05A8-3BF8-F3F3-16847BB595F9}"/>
                  </a:ext>
                </a:extLst>
              </p:cNvPr>
              <p:cNvSpPr/>
              <p:nvPr/>
            </p:nvSpPr>
            <p:spPr>
              <a:xfrm>
                <a:off x="6768919" y="2740519"/>
                <a:ext cx="5390771" cy="1029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𝜇𝜅</m:t>
                          </m:r>
                        </m:den>
                      </m:f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D36B13-05A8-3BF8-F3F3-16847BB59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19" y="2740519"/>
                <a:ext cx="5390771" cy="1029705"/>
              </a:xfrm>
              <a:prstGeom prst="rect">
                <a:avLst/>
              </a:prstGeom>
              <a:blipFill>
                <a:blip r:embed="rId9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SwitchAnimated" descr="SwitchAnimated">
            <a:hlinkClick r:id="" action="ppaction://media"/>
            <a:extLst>
              <a:ext uri="{FF2B5EF4-FFF2-40B4-BE49-F238E27FC236}">
                <a16:creationId xmlns:a16="http://schemas.microsoft.com/office/drawing/2014/main" id="{FF173027-C5FC-5CAD-9DF1-F0E16934F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2351" y="3585031"/>
            <a:ext cx="4781376" cy="31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F2DC70-E27D-43D4-915E-F6C22E0BB147}"/>
              </a:ext>
            </a:extLst>
          </p:cNvPr>
          <p:cNvSpPr/>
          <p:nvPr/>
        </p:nvSpPr>
        <p:spPr>
          <a:xfrm>
            <a:off x="1206160" y="170382"/>
            <a:ext cx="5189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Gill Sans MT" panose="020B0502020104020203" pitchFamily="34" charset="77"/>
              </a:rPr>
              <a:t>Model for Red Blood Cells</a:t>
            </a:r>
            <a:endParaRPr lang="en-DE" sz="36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42EA9-3958-233A-3738-22471606F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65" y="1113290"/>
            <a:ext cx="7120172" cy="16041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1ADF39-4DBA-79DB-4423-AA672786E93C}"/>
              </a:ext>
            </a:extLst>
          </p:cNvPr>
          <p:cNvSpPr/>
          <p:nvPr/>
        </p:nvSpPr>
        <p:spPr>
          <a:xfrm>
            <a:off x="3305344" y="1195470"/>
            <a:ext cx="991195" cy="4812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CD187-7923-2E53-5D0B-C2FB61ECDA04}"/>
                  </a:ext>
                </a:extLst>
              </p:cNvPr>
              <p:cNvSpPr txBox="1"/>
              <p:nvPr/>
            </p:nvSpPr>
            <p:spPr>
              <a:xfrm>
                <a:off x="-1960348" y="2665065"/>
                <a:ext cx="12324522" cy="159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nary>
                        <m:nary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sub>
                      </m:sSub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CD187-7923-2E53-5D0B-C2FB61EC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0348" y="2665065"/>
                <a:ext cx="12324522" cy="1598707"/>
              </a:xfrm>
              <a:prstGeom prst="rect">
                <a:avLst/>
              </a:prstGeom>
              <a:blipFill>
                <a:blip r:embed="rId8"/>
                <a:stretch>
                  <a:fillRect t="-84252" b="-1472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2DA4A-1932-7C1A-C002-895C6DA6963F}"/>
                  </a:ext>
                </a:extLst>
              </p:cNvPr>
              <p:cNvSpPr txBox="1"/>
              <p:nvPr/>
            </p:nvSpPr>
            <p:spPr>
              <a:xfrm>
                <a:off x="-2114712" y="4036654"/>
                <a:ext cx="12324522" cy="72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/>
                  <a:t>Complicated…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2DA4A-1932-7C1A-C002-895C6DA6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4712" y="4036654"/>
                <a:ext cx="12324522" cy="723018"/>
              </a:xfrm>
              <a:prstGeom prst="rect">
                <a:avLst/>
              </a:prstGeom>
              <a:blipFill>
                <a:blip r:embed="rId9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4B51280-4120-3F4C-BB24-FA02D608697D}"/>
              </a:ext>
            </a:extLst>
          </p:cNvPr>
          <p:cNvSpPr/>
          <p:nvPr/>
        </p:nvSpPr>
        <p:spPr>
          <a:xfrm>
            <a:off x="205742" y="3052119"/>
            <a:ext cx="8276190" cy="1797248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BA951D-996F-8D93-1F93-5407369B355D}"/>
                  </a:ext>
                </a:extLst>
              </p:cNvPr>
              <p:cNvSpPr txBox="1"/>
              <p:nvPr/>
            </p:nvSpPr>
            <p:spPr>
              <a:xfrm>
                <a:off x="669132" y="816713"/>
                <a:ext cx="7254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DE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BA951D-996F-8D93-1F93-5407369B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2" y="816713"/>
                <a:ext cx="72548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FDA9FDD-AD91-FEDF-E084-D5219BDD4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335" y="5196979"/>
            <a:ext cx="7772400" cy="1337955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5F68FC6-9FA2-625D-CD7F-471FC90C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686" y="6347341"/>
            <a:ext cx="2743200" cy="365125"/>
          </a:xfrm>
        </p:spPr>
        <p:txBody>
          <a:bodyPr/>
          <a:lstStyle/>
          <a:p>
            <a:pPr marL="0" algn="l" defTabSz="914400" rtl="0" eaLnBrk="1" latinLnBrk="0" hangingPunct="1"/>
            <a:endParaRPr lang="en-DE" dirty="0"/>
          </a:p>
        </p:txBody>
      </p:sp>
      <p:pic>
        <p:nvPicPr>
          <p:cNvPr id="14" name="active_one_beads">
            <a:hlinkClick r:id="" action="ppaction://media"/>
            <a:extLst>
              <a:ext uri="{FF2B5EF4-FFF2-40B4-BE49-F238E27FC236}">
                <a16:creationId xmlns:a16="http://schemas.microsoft.com/office/drawing/2014/main" id="{15FB8405-2D20-6383-5024-78889024E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7694" t="14947" r="19045" b="7661"/>
          <a:stretch/>
        </p:blipFill>
        <p:spPr>
          <a:xfrm>
            <a:off x="8981588" y="38419"/>
            <a:ext cx="3091662" cy="2836680"/>
          </a:xfrm>
          <a:prstGeom prst="rect">
            <a:avLst/>
          </a:prstGeom>
        </p:spPr>
      </p:pic>
      <p:pic>
        <p:nvPicPr>
          <p:cNvPr id="15" name="active_four_beads">
            <a:hlinkClick r:id="" action="ppaction://media"/>
            <a:extLst>
              <a:ext uri="{FF2B5EF4-FFF2-40B4-BE49-F238E27FC236}">
                <a16:creationId xmlns:a16="http://schemas.microsoft.com/office/drawing/2014/main" id="{054E9D4E-4AA3-973E-CE15-D01F5FE03F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7531" t="14705" r="18719" b="8339"/>
          <a:stretch/>
        </p:blipFill>
        <p:spPr>
          <a:xfrm>
            <a:off x="8925409" y="3131154"/>
            <a:ext cx="3091661" cy="27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CE21E-DDBE-71D4-6958-412426F846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718" t="30728" r="55304" b="43722"/>
          <a:stretch/>
        </p:blipFill>
        <p:spPr>
          <a:xfrm>
            <a:off x="9049732" y="1170765"/>
            <a:ext cx="3081962" cy="26685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D9783-DF86-A617-D4F3-4CEC1B2B2E86}"/>
              </a:ext>
            </a:extLst>
          </p:cNvPr>
          <p:cNvCxnSpPr>
            <a:cxnSpLocks/>
          </p:cNvCxnSpPr>
          <p:nvPr/>
        </p:nvCxnSpPr>
        <p:spPr>
          <a:xfrm>
            <a:off x="6337783" y="896456"/>
            <a:ext cx="0" cy="582501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CE780-275D-F805-BDC9-EA1E684ADC8F}"/>
              </a:ext>
            </a:extLst>
          </p:cNvPr>
          <p:cNvSpPr/>
          <p:nvPr/>
        </p:nvSpPr>
        <p:spPr>
          <a:xfrm>
            <a:off x="2049090" y="-52056"/>
            <a:ext cx="80938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Gill Sans MT" panose="020B0502020104020203" pitchFamily="34" charset="77"/>
              </a:rPr>
              <a:t>Experiments with optical tweezers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B593B1-189D-159D-62FF-A8D5AFFDFB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32" r="7280"/>
          <a:stretch/>
        </p:blipFill>
        <p:spPr>
          <a:xfrm>
            <a:off x="92409" y="108962"/>
            <a:ext cx="968461" cy="12168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241DB-9DC9-C39D-612C-7D9DD9F723D4}"/>
              </a:ext>
            </a:extLst>
          </p:cNvPr>
          <p:cNvSpPr txBox="1"/>
          <p:nvPr/>
        </p:nvSpPr>
        <p:spPr>
          <a:xfrm>
            <a:off x="1176759" y="681012"/>
            <a:ext cx="17992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/>
              <a:t>M. </a:t>
            </a:r>
            <a:r>
              <a:rPr lang="en-US" sz="2800" dirty="0" err="1"/>
              <a:t>Gironella</a:t>
            </a:r>
            <a:endParaRPr lang="en-DE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BCF4B2-DC00-B2FB-4E3D-261C298F26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501" r="9965"/>
          <a:stretch/>
        </p:blipFill>
        <p:spPr>
          <a:xfrm>
            <a:off x="11015240" y="55201"/>
            <a:ext cx="1050969" cy="11563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0D51FF-5B06-0366-CB46-85EC863D6252}"/>
              </a:ext>
            </a:extLst>
          </p:cNvPr>
          <p:cNvSpPr txBox="1"/>
          <p:nvPr/>
        </p:nvSpPr>
        <p:spPr>
          <a:xfrm>
            <a:off x="9953003" y="633352"/>
            <a:ext cx="86337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err="1"/>
              <a:t>T.Betz</a:t>
            </a:r>
            <a:endParaRPr lang="en-DE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2E27E1-1EBC-4101-7795-4D4C31136CAF}"/>
              </a:ext>
            </a:extLst>
          </p:cNvPr>
          <p:cNvSpPr/>
          <p:nvPr/>
        </p:nvSpPr>
        <p:spPr>
          <a:xfrm>
            <a:off x="8333812" y="819511"/>
            <a:ext cx="1232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Gill Sans MT" panose="020B0502020104020203" pitchFamily="34" charset="77"/>
              </a:rPr>
              <a:t>Active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94540-F5DC-48EF-392B-E4543EABB475}"/>
              </a:ext>
            </a:extLst>
          </p:cNvPr>
          <p:cNvSpPr/>
          <p:nvPr/>
        </p:nvSpPr>
        <p:spPr>
          <a:xfrm>
            <a:off x="8327235" y="2282500"/>
            <a:ext cx="1345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A00CE"/>
                </a:solidFill>
                <a:latin typeface="Gill Sans MT" panose="020B0502020104020203" pitchFamily="34" charset="77"/>
              </a:rPr>
              <a:t>Passive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7449825-3A3E-2D1D-4D00-C58D759D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7758" y="6356350"/>
            <a:ext cx="2743200" cy="365125"/>
          </a:xfrm>
        </p:spPr>
        <p:txBody>
          <a:bodyPr/>
          <a:lstStyle/>
          <a:p>
            <a:r>
              <a:rPr lang="en-DE" dirty="0"/>
              <a:t>14/21</a:t>
            </a:r>
          </a:p>
        </p:txBody>
      </p:sp>
      <p:pic>
        <p:nvPicPr>
          <p:cNvPr id="5" name="active_one_beads">
            <a:hlinkClick r:id="" action="ppaction://media"/>
            <a:extLst>
              <a:ext uri="{FF2B5EF4-FFF2-40B4-BE49-F238E27FC236}">
                <a16:creationId xmlns:a16="http://schemas.microsoft.com/office/drawing/2014/main" id="{E797B28B-1F0F-D663-3BDF-72E400165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7694" t="14947" r="19045" b="7661"/>
          <a:stretch/>
        </p:blipFill>
        <p:spPr>
          <a:xfrm>
            <a:off x="499327" y="1478830"/>
            <a:ext cx="2384981" cy="2188282"/>
          </a:xfrm>
          <a:prstGeom prst="rect">
            <a:avLst/>
          </a:prstGeom>
        </p:spPr>
      </p:pic>
      <p:pic>
        <p:nvPicPr>
          <p:cNvPr id="7" name="active_four_beads">
            <a:hlinkClick r:id="" action="ppaction://media"/>
            <a:extLst>
              <a:ext uri="{FF2B5EF4-FFF2-40B4-BE49-F238E27FC236}">
                <a16:creationId xmlns:a16="http://schemas.microsoft.com/office/drawing/2014/main" id="{574862E3-5C4A-5F80-6AC7-F509028766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7531" t="14705" r="18719" b="8339"/>
          <a:stretch/>
        </p:blipFill>
        <p:spPr>
          <a:xfrm>
            <a:off x="6409499" y="690850"/>
            <a:ext cx="1841811" cy="1667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E53C6-BB81-F769-B747-F8D33A3C6C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5441" t="-1" r="24734" b="73375"/>
          <a:stretch/>
        </p:blipFill>
        <p:spPr>
          <a:xfrm>
            <a:off x="464118" y="3649384"/>
            <a:ext cx="5398888" cy="3099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4ACDC80-453E-E2B9-02CD-151A0FEDC108}"/>
              </a:ext>
            </a:extLst>
          </p:cNvPr>
          <p:cNvSpPr/>
          <p:nvPr/>
        </p:nvSpPr>
        <p:spPr>
          <a:xfrm>
            <a:off x="344236" y="3597717"/>
            <a:ext cx="544037" cy="43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D422A-904E-08B5-5436-B5F5E6BD915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7182" b="74130"/>
          <a:stretch/>
        </p:blipFill>
        <p:spPr>
          <a:xfrm>
            <a:off x="7357534" y="3745489"/>
            <a:ext cx="4038985" cy="29281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5190474-D2F1-6A40-3921-92089FB85EEB}"/>
              </a:ext>
            </a:extLst>
          </p:cNvPr>
          <p:cNvSpPr/>
          <p:nvPr/>
        </p:nvSpPr>
        <p:spPr>
          <a:xfrm>
            <a:off x="7222252" y="3786898"/>
            <a:ext cx="544037" cy="436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passive_four_beads">
            <a:hlinkClick r:id="" action="ppaction://media"/>
            <a:extLst>
              <a:ext uri="{FF2B5EF4-FFF2-40B4-BE49-F238E27FC236}">
                <a16:creationId xmlns:a16="http://schemas.microsoft.com/office/drawing/2014/main" id="{8D2FFF7E-2AB1-BA20-692B-9907FDEE4A8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028" t="17744" r="19585" b="10493"/>
          <a:stretch/>
        </p:blipFill>
        <p:spPr>
          <a:xfrm>
            <a:off x="6398007" y="2339169"/>
            <a:ext cx="1903276" cy="1641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2918A6-3C02-888E-A300-832CE560CEB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525" r="55315" b="74728"/>
          <a:stretch/>
        </p:blipFill>
        <p:spPr>
          <a:xfrm>
            <a:off x="3004559" y="1111898"/>
            <a:ext cx="3173051" cy="26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D652A-4D7F-F6B4-CD76-96BFF04E2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 t="60258" r="55526" b="-1148"/>
          <a:stretch/>
        </p:blipFill>
        <p:spPr>
          <a:xfrm>
            <a:off x="2763948" y="1317855"/>
            <a:ext cx="9412941" cy="55542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D6FC8-7DF2-4F84-5E78-6ECB10078441}"/>
              </a:ext>
            </a:extLst>
          </p:cNvPr>
          <p:cNvSpPr/>
          <p:nvPr/>
        </p:nvSpPr>
        <p:spPr>
          <a:xfrm>
            <a:off x="975594" y="86476"/>
            <a:ext cx="10788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Gill Sans MT" panose="020B0502020104020203" pitchFamily="34" charset="77"/>
              </a:rPr>
              <a:t>Experiments with u</a:t>
            </a:r>
            <a:r>
              <a:rPr lang="en-US" sz="4400" dirty="0">
                <a:solidFill>
                  <a:srgbClr val="FF0000"/>
                </a:solidFill>
                <a:effectLst/>
                <a:latin typeface="Gill Sans MT" panose="020B0502020104020203" pitchFamily="34" charset="77"/>
              </a:rPr>
              <a:t>ltrafast optical microscopy </a:t>
            </a:r>
            <a:endParaRPr lang="en-US" sz="4400" dirty="0">
              <a:solidFill>
                <a:srgbClr val="FF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8C0E8-EB6D-212D-3E08-994EE4FB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3" y="1491670"/>
            <a:ext cx="1972051" cy="1972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CD64F-8A99-EB81-E86C-A46B59B1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3" y="3632196"/>
            <a:ext cx="1972051" cy="1972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A322E-B1FA-053F-C543-0DE28B816605}"/>
              </a:ext>
            </a:extLst>
          </p:cNvPr>
          <p:cNvSpPr txBox="1"/>
          <p:nvPr/>
        </p:nvSpPr>
        <p:spPr>
          <a:xfrm>
            <a:off x="-10234" y="957515"/>
            <a:ext cx="29074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/>
              <a:t>D.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Herráez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-Aguilar</a:t>
            </a:r>
            <a:endParaRPr lang="en-D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6670F-F84B-3F46-D5C1-702E33A800DF}"/>
              </a:ext>
            </a:extLst>
          </p:cNvPr>
          <p:cNvSpPr txBox="1"/>
          <p:nvPr/>
        </p:nvSpPr>
        <p:spPr>
          <a:xfrm>
            <a:off x="659027" y="5671979"/>
            <a:ext cx="145886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/>
              <a:t>F. Monroy</a:t>
            </a:r>
            <a:endParaRPr lang="en-DE" sz="28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66A2921-DB44-3D1A-500A-982EBC39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8052" y="6492875"/>
            <a:ext cx="2743200" cy="365125"/>
          </a:xfrm>
        </p:spPr>
        <p:txBody>
          <a:bodyPr/>
          <a:lstStyle/>
          <a:p>
            <a:r>
              <a:rPr lang="en-DE" dirty="0"/>
              <a:t>15/21</a:t>
            </a:r>
          </a:p>
        </p:txBody>
      </p:sp>
    </p:spTree>
    <p:extLst>
      <p:ext uri="{BB962C8B-B14F-4D97-AF65-F5344CB8AC3E}">
        <p14:creationId xmlns:p14="http://schemas.microsoft.com/office/powerpoint/2010/main" val="190518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A6C024A-1352-7442-0D15-A04FB624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605" y="350196"/>
            <a:ext cx="9059259" cy="16141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</a:t>
            </a:r>
            <a:r>
              <a:rPr lang="en-US" b="0" i="0" u="none" strike="noStrike" dirty="0">
                <a:effectLst/>
                <a:latin typeface="Gill Sans MT" panose="020B0502020104020203" pitchFamily="34" charset="77"/>
              </a:rPr>
              <a:t>inding optimal model parameters</a:t>
            </a:r>
            <a:br>
              <a:rPr lang="en-US" b="0" i="0" u="none" strike="noStrike" dirty="0">
                <a:effectLst/>
                <a:latin typeface="Gill Sans MT" panose="020B0502020104020203" pitchFamily="34" charset="77"/>
              </a:rPr>
            </a:br>
            <a:r>
              <a:rPr lang="en-US" b="0" i="0" u="none" strike="noStrike" dirty="0">
                <a:effectLst/>
                <a:latin typeface="Gill Sans MT" panose="020B0502020104020203" pitchFamily="34" charset="77"/>
              </a:rPr>
              <a:t>given a set of data </a:t>
            </a:r>
            <a:endParaRPr lang="en-DE" dirty="0">
              <a:latin typeface="Gill Sans MT" panose="020B0502020104020203" pitchFamily="34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21E665FD-8853-CA09-AB5C-8406BF5666A2}"/>
              </a:ext>
            </a:extLst>
          </p:cNvPr>
          <p:cNvSpPr txBox="1">
            <a:spLocks/>
          </p:cNvSpPr>
          <p:nvPr/>
        </p:nvSpPr>
        <p:spPr>
          <a:xfrm>
            <a:off x="400179" y="618219"/>
            <a:ext cx="2130987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0000"/>
                </a:solidFill>
                <a:latin typeface="Gill Sans MT" panose="020B0502020104020203" pitchFamily="34" charset="77"/>
              </a:rPr>
              <a:t>Fit</a:t>
            </a:r>
            <a:endParaRPr lang="en-DE" sz="5400" dirty="0">
              <a:latin typeface="Gill Sans MT" panose="020B0502020104020203" pitchFamily="34" charset="77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9E82D4C-1862-E0AB-4519-6C7175CE3088}"/>
              </a:ext>
            </a:extLst>
          </p:cNvPr>
          <p:cNvSpPr/>
          <p:nvPr/>
        </p:nvSpPr>
        <p:spPr>
          <a:xfrm>
            <a:off x="2108175" y="550468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49932-61F9-4047-3B6D-D038B9129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175" y="2032048"/>
            <a:ext cx="7919830" cy="457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0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C49CA1-7BCB-D28B-3135-C9A9E836B3FC}"/>
              </a:ext>
            </a:extLst>
          </p:cNvPr>
          <p:cNvSpPr/>
          <p:nvPr/>
        </p:nvSpPr>
        <p:spPr>
          <a:xfrm>
            <a:off x="975594" y="86476"/>
            <a:ext cx="10788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Gill Sans MT" panose="020B0502020104020203" pitchFamily="34" charset="77"/>
              </a:rPr>
              <a:t>Experiments with u</a:t>
            </a:r>
            <a:r>
              <a:rPr lang="en-US" sz="4400" dirty="0">
                <a:solidFill>
                  <a:srgbClr val="FF0000"/>
                </a:solidFill>
                <a:effectLst/>
                <a:latin typeface="Gill Sans MT" panose="020B0502020104020203" pitchFamily="34" charset="77"/>
              </a:rPr>
              <a:t>ltrafast optical microscopy </a:t>
            </a:r>
            <a:endParaRPr lang="en-US" sz="4400" dirty="0">
              <a:solidFill>
                <a:srgbClr val="FF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9E2C8C-067A-FC0E-0A7D-C324CB008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8" t="28984" r="24055" b="32485"/>
          <a:stretch/>
        </p:blipFill>
        <p:spPr>
          <a:xfrm>
            <a:off x="243114" y="1981115"/>
            <a:ext cx="5518319" cy="4621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8E5D4-E76F-303A-1001-789BEA37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34" y="1943676"/>
            <a:ext cx="6097649" cy="4715043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7D8A650-0760-A129-CA68-042DD1F4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5686" y="6347341"/>
            <a:ext cx="2743200" cy="365125"/>
          </a:xfrm>
        </p:spPr>
        <p:txBody>
          <a:bodyPr/>
          <a:lstStyle/>
          <a:p>
            <a:r>
              <a:rPr lang="en-DE" dirty="0"/>
              <a:t>16/21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A5B338-7D80-E1BB-8834-C786E259F38C}"/>
                  </a:ext>
                </a:extLst>
              </p:cNvPr>
              <p:cNvSpPr/>
              <p:nvPr/>
            </p:nvSpPr>
            <p:spPr>
              <a:xfrm rot="19902063">
                <a:off x="8229842" y="1445143"/>
                <a:ext cx="1951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≈1.3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A5B338-7D80-E1BB-8834-C786E259F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2063">
                <a:off x="8229842" y="1445143"/>
                <a:ext cx="19516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4800F-3A38-3282-B993-C68F30A3CD41}"/>
                  </a:ext>
                </a:extLst>
              </p:cNvPr>
              <p:cNvSpPr txBox="1"/>
              <p:nvPr/>
            </p:nvSpPr>
            <p:spPr>
              <a:xfrm rot="20021735">
                <a:off x="7258837" y="1445143"/>
                <a:ext cx="61327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≈0.3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4800F-3A38-3282-B993-C68F30A3C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1735">
                <a:off x="7258837" y="1445143"/>
                <a:ext cx="613278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60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76CA-0C0F-CC9E-894B-9BDDFDE5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517" y="6492875"/>
            <a:ext cx="2743200" cy="365125"/>
          </a:xfrm>
        </p:spPr>
        <p:txBody>
          <a:bodyPr/>
          <a:lstStyle/>
          <a:p>
            <a:fld id="{08BD574F-05CD-0D41-8511-B7C0C9C416B6}" type="slidenum">
              <a:rPr lang="en-DE" smtClean="0"/>
              <a:pPr/>
              <a:t>20</a:t>
            </a:fld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E4163-292A-2EE7-A303-8464379C17FE}"/>
              </a:ext>
            </a:extLst>
          </p:cNvPr>
          <p:cNvSpPr/>
          <p:nvPr/>
        </p:nvSpPr>
        <p:spPr>
          <a:xfrm>
            <a:off x="2450510" y="2659559"/>
            <a:ext cx="75232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Gill Sans MT" panose="020B0502020104020203" pitchFamily="34" charset="77"/>
              </a:rPr>
              <a:t>What if the model is non linear?</a:t>
            </a:r>
          </a:p>
        </p:txBody>
      </p:sp>
    </p:spTree>
    <p:extLst>
      <p:ext uri="{BB962C8B-B14F-4D97-AF65-F5344CB8AC3E}">
        <p14:creationId xmlns:p14="http://schemas.microsoft.com/office/powerpoint/2010/main" val="212991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76CA-0C0F-CC9E-894B-9BDDFDE5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517" y="6492875"/>
            <a:ext cx="2743200" cy="365125"/>
          </a:xfrm>
        </p:spPr>
        <p:txBody>
          <a:bodyPr/>
          <a:lstStyle/>
          <a:p>
            <a:fld id="{08BD574F-05CD-0D41-8511-B7C0C9C416B6}" type="slidenum">
              <a:rPr lang="en-DE" smtClean="0"/>
              <a:pPr/>
              <a:t>21</a:t>
            </a:fld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E4163-292A-2EE7-A303-8464379C17FE}"/>
              </a:ext>
            </a:extLst>
          </p:cNvPr>
          <p:cNvSpPr/>
          <p:nvPr/>
        </p:nvSpPr>
        <p:spPr>
          <a:xfrm>
            <a:off x="2334393" y="287833"/>
            <a:ext cx="7523213" cy="84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Gill Sans MT" panose="020B0502020104020203" pitchFamily="34" charset="77"/>
              </a:rPr>
              <a:t>What if the model is non linear?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D8F00-2C41-009A-7889-AC17C848CDA0}"/>
              </a:ext>
            </a:extLst>
          </p:cNvPr>
          <p:cNvSpPr/>
          <p:nvPr/>
        </p:nvSpPr>
        <p:spPr>
          <a:xfrm>
            <a:off x="2213031" y="1952576"/>
            <a:ext cx="1396536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9CBBD-2AB2-16AC-FF17-E78BD9E5C2BB}"/>
              </a:ext>
            </a:extLst>
          </p:cNvPr>
          <p:cNvSpPr/>
          <p:nvPr/>
        </p:nvSpPr>
        <p:spPr>
          <a:xfrm>
            <a:off x="5047868" y="1981754"/>
            <a:ext cx="1622560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</a:t>
            </a:r>
            <a:endParaRPr lang="en-US" sz="20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2F8C2-DFFD-7036-2844-07D01BAEDE2B}"/>
              </a:ext>
            </a:extLst>
          </p:cNvPr>
          <p:cNvSpPr/>
          <p:nvPr/>
        </p:nvSpPr>
        <p:spPr>
          <a:xfrm>
            <a:off x="7982604" y="1981754"/>
            <a:ext cx="36901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22C23-E692-1F75-5CC0-9ACA03D661C4}"/>
              </a:ext>
            </a:extLst>
          </p:cNvPr>
          <p:cNvSpPr/>
          <p:nvPr/>
        </p:nvSpPr>
        <p:spPr>
          <a:xfrm>
            <a:off x="3375412" y="3852991"/>
            <a:ext cx="1906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latin typeface="Gill Sans MT" panose="020B0502020104020203" pitchFamily="34" charset="77"/>
              </a:rPr>
              <a:t>imulation</a:t>
            </a: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E9111-0567-3AB8-B4C3-07F4EE0271ED}"/>
              </a:ext>
            </a:extLst>
          </p:cNvPr>
          <p:cNvSpPr/>
          <p:nvPr/>
        </p:nvSpPr>
        <p:spPr>
          <a:xfrm>
            <a:off x="6444405" y="3799522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latin typeface="Gill Sans MT" panose="020B0502020104020203" pitchFamily="34" charset="77"/>
              </a:rPr>
              <a:t>ased</a:t>
            </a: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DC1A8-A49D-D271-3683-34AD2F2F297A}"/>
              </a:ext>
            </a:extLst>
          </p:cNvPr>
          <p:cNvSpPr/>
          <p:nvPr/>
        </p:nvSpPr>
        <p:spPr>
          <a:xfrm>
            <a:off x="8369134" y="3852991"/>
            <a:ext cx="1796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latin typeface="Gill Sans MT" panose="020B0502020104020203" pitchFamily="34" charset="77"/>
              </a:rPr>
              <a:t>nference</a:t>
            </a:r>
            <a:endParaRPr lang="en-US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8662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>
            <a:extLst>
              <a:ext uri="{FF2B5EF4-FFF2-40B4-BE49-F238E27FC236}">
                <a16:creationId xmlns:a16="http://schemas.microsoft.com/office/drawing/2014/main" id="{29FDEE69-65E1-A7F8-E78A-620E9A274577}"/>
              </a:ext>
            </a:extLst>
          </p:cNvPr>
          <p:cNvSpPr txBox="1">
            <a:spLocks/>
          </p:cNvSpPr>
          <p:nvPr/>
        </p:nvSpPr>
        <p:spPr>
          <a:xfrm>
            <a:off x="4668172" y="936519"/>
            <a:ext cx="2247467" cy="9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sz="2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68E22-5395-4DBE-FEC8-D443DEE2764F}"/>
                  </a:ext>
                </a:extLst>
              </p:cNvPr>
              <p:cNvSpPr txBox="1"/>
              <p:nvPr/>
            </p:nvSpPr>
            <p:spPr>
              <a:xfrm>
                <a:off x="7705166" y="740972"/>
                <a:ext cx="3287288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Get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4000" dirty="0"/>
              </a:p>
              <a:p>
                <a:pPr algn="ctr"/>
                <a:r>
                  <a:rPr lang="en-US" sz="4000" dirty="0"/>
                  <a:t>(or else) 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68E22-5395-4DBE-FEC8-D443DEE27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66" y="740972"/>
                <a:ext cx="3287288" cy="1908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A5B4202C-B171-984B-97A5-4DEDC9953D70}"/>
              </a:ext>
            </a:extLst>
          </p:cNvPr>
          <p:cNvSpPr/>
          <p:nvPr/>
        </p:nvSpPr>
        <p:spPr>
          <a:xfrm>
            <a:off x="2972910" y="1242544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9C6CB-4A05-EC3C-EE3F-44F8F15F66B3}"/>
              </a:ext>
            </a:extLst>
          </p:cNvPr>
          <p:cNvSpPr txBox="1"/>
          <p:nvPr/>
        </p:nvSpPr>
        <p:spPr>
          <a:xfrm>
            <a:off x="-3374" y="769161"/>
            <a:ext cx="32872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Gill Sans MT" panose="020B0502020104020203" pitchFamily="34" charset="77"/>
              </a:rPr>
              <a:t>Non-linear</a:t>
            </a:r>
          </a:p>
          <a:p>
            <a:pPr algn="ctr"/>
            <a:r>
              <a:rPr lang="en-US" sz="4000" dirty="0">
                <a:latin typeface="Gill Sans MT" panose="020B0502020104020203" pitchFamily="34" charset="77"/>
              </a:rPr>
              <a:t>model</a:t>
            </a:r>
            <a:r>
              <a:rPr lang="en-US" sz="4000" dirty="0"/>
              <a:t> </a:t>
            </a:r>
          </a:p>
          <a:p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DAA93-DF39-792A-3AE3-9A20ED9B9E67}"/>
                  </a:ext>
                </a:extLst>
              </p:cNvPr>
              <p:cNvSpPr txBox="1"/>
              <p:nvPr/>
            </p:nvSpPr>
            <p:spPr>
              <a:xfrm>
                <a:off x="4023116" y="125420"/>
                <a:ext cx="328728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000" dirty="0">
                    <a:latin typeface="Gill Sans MT" panose="020B0502020104020203" pitchFamily="34" charset="77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4000" b="0" dirty="0">
                  <a:latin typeface="Gill Sans MT" panose="020B0502020104020203" pitchFamily="34" charset="77"/>
                </a:endParaRPr>
              </a:p>
              <a:p>
                <a:pPr algn="ctr"/>
                <a:r>
                  <a:rPr lang="en-US" sz="4000" dirty="0"/>
                  <a:t>and </a:t>
                </a:r>
                <a:r>
                  <a:rPr lang="en-US" sz="4000" dirty="0" err="1"/>
                  <a:t>rVSR</a:t>
                </a:r>
                <a:endParaRPr lang="en-US" sz="4000" dirty="0"/>
              </a:p>
              <a:p>
                <a:pPr algn="ctr"/>
                <a:r>
                  <a:rPr lang="en-US" sz="4000" dirty="0"/>
                  <a:t>to get parameters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DAA93-DF39-792A-3AE3-9A20ED9B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116" y="125420"/>
                <a:ext cx="3287288" cy="3139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5A1E7AE0-B4AD-BE65-D8B8-9EB924BBABEE}"/>
              </a:ext>
            </a:extLst>
          </p:cNvPr>
          <p:cNvSpPr/>
          <p:nvPr/>
        </p:nvSpPr>
        <p:spPr>
          <a:xfrm>
            <a:off x="7049724" y="1223804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1D6AFEF-DD16-AD24-3642-A03E38A5A801}"/>
              </a:ext>
            </a:extLst>
          </p:cNvPr>
          <p:cNvSpPr/>
          <p:nvPr/>
        </p:nvSpPr>
        <p:spPr>
          <a:xfrm rot="18197721">
            <a:off x="4257593" y="3226192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44809-269F-CDDA-513D-DBBAFA87416D}"/>
              </a:ext>
            </a:extLst>
          </p:cNvPr>
          <p:cNvSpPr txBox="1"/>
          <p:nvPr/>
        </p:nvSpPr>
        <p:spPr>
          <a:xfrm>
            <a:off x="2665612" y="3998225"/>
            <a:ext cx="3287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Gill Sans MT" panose="020B0502020104020203" pitchFamily="34" charset="77"/>
              </a:rPr>
              <a:t>SBI</a:t>
            </a:r>
            <a:endParaRPr lang="en-US" sz="4000" dirty="0"/>
          </a:p>
          <a:p>
            <a:endParaRPr lang="en-DE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F93F2EC-9303-915B-E41A-631B76A60C0D}"/>
              </a:ext>
            </a:extLst>
          </p:cNvPr>
          <p:cNvSpPr/>
          <p:nvPr/>
        </p:nvSpPr>
        <p:spPr>
          <a:xfrm rot="15700443">
            <a:off x="8907656" y="2706081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EF892-C890-6D56-A390-5433946DE903}"/>
              </a:ext>
            </a:extLst>
          </p:cNvPr>
          <p:cNvSpPr txBox="1"/>
          <p:nvPr/>
        </p:nvSpPr>
        <p:spPr>
          <a:xfrm>
            <a:off x="7705166" y="3894135"/>
            <a:ext cx="41254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ill Sans MT" panose="020B0502020104020203" pitchFamily="34" charset="77"/>
              </a:rPr>
              <a:t>Simulate model with fit parameters</a:t>
            </a:r>
            <a:endParaRPr lang="en-US" sz="4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19672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760986-6F2F-A06E-4CDC-36CB2A79B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11"/>
          <a:stretch/>
        </p:blipFill>
        <p:spPr>
          <a:xfrm>
            <a:off x="651317" y="397281"/>
            <a:ext cx="10889366" cy="55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02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9CEDF-F96F-C214-0DD0-8E0E2A8D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 t="46726" r="52848" b="28864"/>
          <a:stretch/>
        </p:blipFill>
        <p:spPr>
          <a:xfrm>
            <a:off x="346831" y="549073"/>
            <a:ext cx="2440874" cy="259342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1CB23CE-2590-B60B-6041-25876A5181A7}"/>
              </a:ext>
            </a:extLst>
          </p:cNvPr>
          <p:cNvSpPr/>
          <p:nvPr/>
        </p:nvSpPr>
        <p:spPr>
          <a:xfrm>
            <a:off x="3414333" y="1374510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B43EE-48D2-97C3-7F9C-EF0FD6D9C7B3}"/>
              </a:ext>
            </a:extLst>
          </p:cNvPr>
          <p:cNvSpPr txBox="1"/>
          <p:nvPr/>
        </p:nvSpPr>
        <p:spPr>
          <a:xfrm>
            <a:off x="4049077" y="1374509"/>
            <a:ext cx="4243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77"/>
              </a:rPr>
              <a:t>Final aim</a:t>
            </a:r>
            <a:endParaRPr lang="en-US" sz="4800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78FBE-3F2D-79F1-A44C-5F9609448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828" r="34461" b="41172"/>
          <a:stretch/>
        </p:blipFill>
        <p:spPr>
          <a:xfrm>
            <a:off x="346831" y="3883480"/>
            <a:ext cx="2386385" cy="1734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E1F5F-DC4D-40DD-A3B8-C0A5B45D6A79}"/>
              </a:ext>
            </a:extLst>
          </p:cNvPr>
          <p:cNvSpPr/>
          <p:nvPr/>
        </p:nvSpPr>
        <p:spPr>
          <a:xfrm>
            <a:off x="2396348" y="4955533"/>
            <a:ext cx="520262" cy="66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04339E-D412-0A4A-5A75-ED637FEE7FA2}"/>
              </a:ext>
            </a:extLst>
          </p:cNvPr>
          <p:cNvSpPr/>
          <p:nvPr/>
        </p:nvSpPr>
        <p:spPr>
          <a:xfrm>
            <a:off x="3414333" y="3934202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3D80B-7660-C374-9AFC-EF6FBA583CC2}"/>
              </a:ext>
            </a:extLst>
          </p:cNvPr>
          <p:cNvSpPr txBox="1"/>
          <p:nvPr/>
        </p:nvSpPr>
        <p:spPr>
          <a:xfrm>
            <a:off x="3974213" y="3429000"/>
            <a:ext cx="4243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77"/>
              </a:rPr>
              <a:t>Machine learning</a:t>
            </a:r>
          </a:p>
          <a:p>
            <a:pPr algn="ctr"/>
            <a:r>
              <a:rPr lang="en-US" sz="4800" dirty="0">
                <a:latin typeface="Gill Sans MT" panose="020B0502020104020203" pitchFamily="34" charset="77"/>
              </a:rPr>
              <a:t>magic</a:t>
            </a:r>
            <a:endParaRPr lang="en-US" sz="48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384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9CEDF-F96F-C214-0DD0-8E0E2A8D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 t="46726" r="52848" b="28864"/>
          <a:stretch/>
        </p:blipFill>
        <p:spPr>
          <a:xfrm>
            <a:off x="346831" y="549073"/>
            <a:ext cx="2440874" cy="259342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1CB23CE-2590-B60B-6041-25876A5181A7}"/>
              </a:ext>
            </a:extLst>
          </p:cNvPr>
          <p:cNvSpPr/>
          <p:nvPr/>
        </p:nvSpPr>
        <p:spPr>
          <a:xfrm>
            <a:off x="3414333" y="1374510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B43EE-48D2-97C3-7F9C-EF0FD6D9C7B3}"/>
              </a:ext>
            </a:extLst>
          </p:cNvPr>
          <p:cNvSpPr txBox="1"/>
          <p:nvPr/>
        </p:nvSpPr>
        <p:spPr>
          <a:xfrm>
            <a:off x="4049077" y="1374509"/>
            <a:ext cx="4243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77"/>
              </a:rPr>
              <a:t>Final aim</a:t>
            </a:r>
            <a:endParaRPr lang="en-US" sz="4800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78FBE-3F2D-79F1-A44C-5F9609448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828" r="34461" b="41172"/>
          <a:stretch/>
        </p:blipFill>
        <p:spPr>
          <a:xfrm>
            <a:off x="346831" y="3883480"/>
            <a:ext cx="2386385" cy="1734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E1F5F-DC4D-40DD-A3B8-C0A5B45D6A79}"/>
              </a:ext>
            </a:extLst>
          </p:cNvPr>
          <p:cNvSpPr/>
          <p:nvPr/>
        </p:nvSpPr>
        <p:spPr>
          <a:xfrm>
            <a:off x="2396348" y="4955533"/>
            <a:ext cx="520262" cy="66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04339E-D412-0A4A-5A75-ED637FEE7FA2}"/>
              </a:ext>
            </a:extLst>
          </p:cNvPr>
          <p:cNvSpPr/>
          <p:nvPr/>
        </p:nvSpPr>
        <p:spPr>
          <a:xfrm>
            <a:off x="3414333" y="3934202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3D80B-7660-C374-9AFC-EF6FBA583CC2}"/>
              </a:ext>
            </a:extLst>
          </p:cNvPr>
          <p:cNvSpPr txBox="1"/>
          <p:nvPr/>
        </p:nvSpPr>
        <p:spPr>
          <a:xfrm>
            <a:off x="3974213" y="3429000"/>
            <a:ext cx="4243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" panose="020B0502020104020203" pitchFamily="34" charset="77"/>
              </a:rPr>
              <a:t>Machine learning</a:t>
            </a:r>
          </a:p>
          <a:p>
            <a:pPr algn="ctr"/>
            <a:r>
              <a:rPr lang="en-US" sz="4800" dirty="0">
                <a:latin typeface="Gill Sans MT" panose="020B0502020104020203" pitchFamily="34" charset="77"/>
              </a:rPr>
              <a:t>magic</a:t>
            </a:r>
            <a:endParaRPr lang="en-US" sz="4800" dirty="0"/>
          </a:p>
          <a:p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7E642F-97D9-F1A2-E2EB-B9A6469A7390}"/>
                  </a:ext>
                </a:extLst>
              </p:cNvPr>
              <p:cNvSpPr txBox="1"/>
              <p:nvPr/>
            </p:nvSpPr>
            <p:spPr>
              <a:xfrm>
                <a:off x="7948426" y="2317062"/>
                <a:ext cx="424357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For us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:</a:t>
                </a:r>
                <a:endParaRPr lang="en-US" sz="4800" dirty="0">
                  <a:solidFill>
                    <a:srgbClr val="C00000"/>
                  </a:solidFill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7E642F-97D9-F1A2-E2EB-B9A6469A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426" y="2317062"/>
                <a:ext cx="4243574" cy="1107996"/>
              </a:xfrm>
              <a:prstGeom prst="rect">
                <a:avLst/>
              </a:prstGeom>
              <a:blipFill>
                <a:blip r:embed="rId3"/>
                <a:stretch>
                  <a:fillRect t="-13636" b="-2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1A81B-CFCD-50E5-C4BF-CD8AB0565A12}"/>
                  </a:ext>
                </a:extLst>
              </p:cNvPr>
              <p:cNvSpPr txBox="1"/>
              <p:nvPr/>
            </p:nvSpPr>
            <p:spPr>
              <a:xfrm>
                <a:off x="8557881" y="2803526"/>
                <a:ext cx="328728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4800" b="0" dirty="0">
                  <a:latin typeface="Gill Sans MT" panose="020B0502020104020203" pitchFamily="34" charset="77"/>
                </a:endParaRPr>
              </a:p>
              <a:p>
                <a:pPr algn="ctr"/>
                <a:r>
                  <a:rPr lang="en-US" sz="4800" dirty="0"/>
                  <a:t>and </a:t>
                </a:r>
                <a:r>
                  <a:rPr lang="en-US" sz="4800" dirty="0" err="1"/>
                  <a:t>rVSR</a:t>
                </a:r>
                <a:endParaRPr lang="en-US" sz="4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1A81B-CFCD-50E5-C4BF-CD8AB056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881" y="2803526"/>
                <a:ext cx="3287288" cy="2215991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6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32BFDF-061D-0FE9-147A-917602D234A8}"/>
              </a:ext>
            </a:extLst>
          </p:cNvPr>
          <p:cNvSpPr/>
          <p:nvPr/>
        </p:nvSpPr>
        <p:spPr>
          <a:xfrm>
            <a:off x="424211" y="590726"/>
            <a:ext cx="58809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Gill Sans MT" panose="020B0502020104020203" pitchFamily="34" charset="77"/>
              </a:rPr>
              <a:t>Example: non-linear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13C0F-4E32-425A-4789-1F8733F33487}"/>
                  </a:ext>
                </a:extLst>
              </p:cNvPr>
              <p:cNvSpPr txBox="1"/>
              <p:nvPr/>
            </p:nvSpPr>
            <p:spPr>
              <a:xfrm>
                <a:off x="505796" y="1536276"/>
                <a:ext cx="5560953" cy="4549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rad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 baseline="30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−|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|/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pPr algn="ctr">
                  <a:lnSpc>
                    <a:spcPct val="150000"/>
                  </a:lnSpc>
                </a:pPr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13C0F-4E32-425A-4789-1F8733F3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96" y="1536276"/>
                <a:ext cx="5560953" cy="4549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download (3)">
            <a:hlinkClick r:id="" action="ppaction://media"/>
            <a:extLst>
              <a:ext uri="{FF2B5EF4-FFF2-40B4-BE49-F238E27FC236}">
                <a16:creationId xmlns:a16="http://schemas.microsoft.com/office/drawing/2014/main" id="{B307E886-FE8F-715F-6948-60D2837E53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189" t="11429" r="8843" b="9634"/>
          <a:stretch/>
        </p:blipFill>
        <p:spPr>
          <a:xfrm>
            <a:off x="7910945" y="1378848"/>
            <a:ext cx="3632224" cy="36308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58B7C4-D35C-C123-A65D-714DC7A28535}"/>
              </a:ext>
            </a:extLst>
          </p:cNvPr>
          <p:cNvGrpSpPr/>
          <p:nvPr/>
        </p:nvGrpSpPr>
        <p:grpSpPr>
          <a:xfrm>
            <a:off x="6761852" y="512667"/>
            <a:ext cx="5430148" cy="1019895"/>
            <a:chOff x="5870871" y="3124058"/>
            <a:chExt cx="5430148" cy="10198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A1B84E-F299-1CAC-0524-F9C528372739}"/>
                    </a:ext>
                  </a:extLst>
                </p:cNvPr>
                <p:cNvSpPr txBox="1"/>
                <p:nvPr/>
              </p:nvSpPr>
              <p:spPr>
                <a:xfrm>
                  <a:off x="5870871" y="3124058"/>
                  <a:ext cx="5005937" cy="1019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κ</m:t>
                        </m:r>
                        <m:sSubSup>
                          <m:sSubSup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</m:oMath>
                    </m:oMathPara>
                  </a14:m>
                  <a:endParaRPr lang="en-US" sz="2800" dirty="0"/>
                </a:p>
                <a:p>
                  <a:endParaRPr lang="en-DE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A1B84E-F299-1CAC-0524-F9C528372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871" y="3124058"/>
                  <a:ext cx="5005937" cy="10198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04D74A-299F-17A8-DDC4-9339345BADA2}"/>
                    </a:ext>
                  </a:extLst>
                </p:cNvPr>
                <p:cNvSpPr txBox="1"/>
                <p:nvPr/>
              </p:nvSpPr>
              <p:spPr>
                <a:xfrm>
                  <a:off x="9033950" y="3124058"/>
                  <a:ext cx="2267069" cy="1017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800" dirty="0">
                      <a:ea typeface="Cambria Math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a14:m>
                  <a:endParaRPr lang="en-US" sz="2800" dirty="0"/>
                </a:p>
                <a:p>
                  <a:endParaRPr lang="en-DE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04D74A-299F-17A8-DDC4-9339345BA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50" y="3124058"/>
                  <a:ext cx="2267069" cy="10172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B18E17-F905-B46C-5342-77D26F2512EE}"/>
                  </a:ext>
                </a:extLst>
              </p:cNvPr>
              <p:cNvSpPr/>
              <p:nvPr/>
            </p:nvSpPr>
            <p:spPr>
              <a:xfrm>
                <a:off x="1955332" y="5526759"/>
                <a:ext cx="315515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B18E17-F905-B46C-5342-77D26F251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332" y="5526759"/>
                <a:ext cx="3155159" cy="769441"/>
              </a:xfrm>
              <a:prstGeom prst="rect">
                <a:avLst/>
              </a:prstGeom>
              <a:blipFill>
                <a:blip r:embed="rId8"/>
                <a:stretch>
                  <a:fillRect l="-2811" b="-262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ame 9">
            <a:extLst>
              <a:ext uri="{FF2B5EF4-FFF2-40B4-BE49-F238E27FC236}">
                <a16:creationId xmlns:a16="http://schemas.microsoft.com/office/drawing/2014/main" id="{F2DA1B90-C0D0-1692-E318-E0419D1DBB5E}"/>
              </a:ext>
            </a:extLst>
          </p:cNvPr>
          <p:cNvSpPr/>
          <p:nvPr/>
        </p:nvSpPr>
        <p:spPr>
          <a:xfrm>
            <a:off x="1942886" y="5515921"/>
            <a:ext cx="3017041" cy="896744"/>
          </a:xfrm>
          <a:prstGeom prst="frame">
            <a:avLst>
              <a:gd name="adj1" fmla="val 3139"/>
            </a:avLst>
          </a:prstGeom>
          <a:solidFill>
            <a:srgbClr val="C00000">
              <a:alpha val="561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537DC4-C318-4530-3A90-D2347D47F61D}"/>
              </a:ext>
            </a:extLst>
          </p:cNvPr>
          <p:cNvGrpSpPr/>
          <p:nvPr/>
        </p:nvGrpSpPr>
        <p:grpSpPr>
          <a:xfrm>
            <a:off x="8115611" y="5412673"/>
            <a:ext cx="2298417" cy="1172690"/>
            <a:chOff x="4891314" y="5374075"/>
            <a:chExt cx="2298417" cy="11726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B472EE-37AB-5948-2B63-20BA30B8CB56}"/>
                </a:ext>
              </a:extLst>
            </p:cNvPr>
            <p:cNvGrpSpPr/>
            <p:nvPr/>
          </p:nvGrpSpPr>
          <p:grpSpPr>
            <a:xfrm>
              <a:off x="5005396" y="5374075"/>
              <a:ext cx="2184335" cy="1172690"/>
              <a:chOff x="5184298" y="4393096"/>
              <a:chExt cx="2184335" cy="117269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CDFD8E8-144D-CC21-0F62-73465A5A4930}"/>
                  </a:ext>
                </a:extLst>
              </p:cNvPr>
              <p:cNvSpPr/>
              <p:nvPr/>
            </p:nvSpPr>
            <p:spPr>
              <a:xfrm>
                <a:off x="5233981" y="4541331"/>
                <a:ext cx="256854" cy="255151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9DDEF6-AA6C-9D29-5273-7A7DE2536162}"/>
                  </a:ext>
                </a:extLst>
              </p:cNvPr>
              <p:cNvSpPr/>
              <p:nvPr/>
            </p:nvSpPr>
            <p:spPr>
              <a:xfrm>
                <a:off x="5233981" y="5155283"/>
                <a:ext cx="256854" cy="255151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6" name="Title 16">
                <a:extLst>
                  <a:ext uri="{FF2B5EF4-FFF2-40B4-BE49-F238E27FC236}">
                    <a16:creationId xmlns:a16="http://schemas.microsoft.com/office/drawing/2014/main" id="{8790B832-D637-390E-2459-8F8E805594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4298" y="4393096"/>
                <a:ext cx="1877798" cy="5516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>
                    <a:latin typeface="Gill Sans MT" panose="020B0502020104020203" pitchFamily="34" charset="77"/>
                  </a:rPr>
                  <a:t>Active</a:t>
                </a:r>
                <a:endParaRPr lang="en-DE" sz="2800" dirty="0">
                  <a:latin typeface="Gill Sans MT" panose="020B0502020104020203" pitchFamily="34" charset="77"/>
                </a:endParaRPr>
              </a:p>
            </p:txBody>
          </p:sp>
          <p:sp>
            <p:nvSpPr>
              <p:cNvPr id="17" name="Title 16">
                <a:extLst>
                  <a:ext uri="{FF2B5EF4-FFF2-40B4-BE49-F238E27FC236}">
                    <a16:creationId xmlns:a16="http://schemas.microsoft.com/office/drawing/2014/main" id="{7851F5E1-1044-B58A-DC1A-4F3C50D047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835" y="5014166"/>
                <a:ext cx="1877798" cy="5516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dirty="0">
                    <a:latin typeface="Gill Sans MT" panose="020B0502020104020203" pitchFamily="34" charset="77"/>
                  </a:rPr>
                  <a:t>Non Active</a:t>
                </a:r>
                <a:endParaRPr lang="en-DE" sz="2800" dirty="0">
                  <a:latin typeface="Gill Sans MT" panose="020B0502020104020203" pitchFamily="34" charset="77"/>
                </a:endParaRPr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0CEB3C8-A93E-5031-A70C-6DB6BC13FAAA}"/>
                </a:ext>
              </a:extLst>
            </p:cNvPr>
            <p:cNvSpPr/>
            <p:nvPr/>
          </p:nvSpPr>
          <p:spPr>
            <a:xfrm>
              <a:off x="4891314" y="5374075"/>
              <a:ext cx="2298417" cy="117269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3EC118-D742-2E76-4DB6-268BF7FCADE0}"/>
                  </a:ext>
                </a:extLst>
              </p:cNvPr>
              <p:cNvSpPr/>
              <p:nvPr/>
            </p:nvSpPr>
            <p:spPr>
              <a:xfrm>
                <a:off x="10412590" y="5046481"/>
                <a:ext cx="166372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3EC118-D742-2E76-4DB6-268BF7FCA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590" y="5046481"/>
                <a:ext cx="1663725" cy="769441"/>
              </a:xfrm>
              <a:prstGeom prst="rect">
                <a:avLst/>
              </a:prstGeom>
              <a:blipFill>
                <a:blip r:embed="rId9"/>
                <a:stretch>
                  <a:fillRect l="-2273"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7F111D-F9C7-9C98-3450-DC683C8CD1C9}"/>
                  </a:ext>
                </a:extLst>
              </p:cNvPr>
              <p:cNvSpPr/>
              <p:nvPr/>
            </p:nvSpPr>
            <p:spPr>
              <a:xfrm>
                <a:off x="10414028" y="5999017"/>
                <a:ext cx="166372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4400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7F111D-F9C7-9C98-3450-DC683C8CD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28" y="5999017"/>
                <a:ext cx="1663725" cy="769441"/>
              </a:xfrm>
              <a:prstGeom prst="rect">
                <a:avLst/>
              </a:prstGeom>
              <a:blipFill>
                <a:blip r:embed="rId10"/>
                <a:stretch>
                  <a:fillRect l="-2273"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2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5E936-5CD5-2D67-8ED4-DFABF917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0" y="1476594"/>
            <a:ext cx="11770140" cy="3667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8488B-F41C-05CF-1F88-6A07CCB0C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2828" r="34461" b="41172"/>
          <a:stretch/>
        </p:blipFill>
        <p:spPr>
          <a:xfrm>
            <a:off x="720517" y="5583512"/>
            <a:ext cx="1460906" cy="1061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7B45D4-855F-1DEC-43ED-34A82B25F4DD}"/>
              </a:ext>
            </a:extLst>
          </p:cNvPr>
          <p:cNvSpPr/>
          <p:nvPr/>
        </p:nvSpPr>
        <p:spPr>
          <a:xfrm>
            <a:off x="1978017" y="6175894"/>
            <a:ext cx="346851" cy="60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FB97009-CDA5-CFD8-204B-E0F315911335}"/>
              </a:ext>
            </a:extLst>
          </p:cNvPr>
          <p:cNvSpPr/>
          <p:nvPr/>
        </p:nvSpPr>
        <p:spPr>
          <a:xfrm rot="17267752">
            <a:off x="1501310" y="4878880"/>
            <a:ext cx="694750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DC8BB73-22BA-49FE-F2BC-B662D9AC5E18}"/>
              </a:ext>
            </a:extLst>
          </p:cNvPr>
          <p:cNvSpPr/>
          <p:nvPr/>
        </p:nvSpPr>
        <p:spPr>
          <a:xfrm rot="9495884">
            <a:off x="5317263" y="2655784"/>
            <a:ext cx="1557474" cy="5306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6BF96-A090-62C7-C29F-2EF6536E1FBF}"/>
                  </a:ext>
                </a:extLst>
              </p:cNvPr>
              <p:cNvSpPr txBox="1"/>
              <p:nvPr/>
            </p:nvSpPr>
            <p:spPr>
              <a:xfrm>
                <a:off x="3432650" y="1790984"/>
                <a:ext cx="11537376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Simulator, a function that gives as</a:t>
                </a:r>
              </a:p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and 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rVSR</a:t>
                </a:r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)</a:t>
                </a:r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6BF96-A090-62C7-C29F-2EF6536E1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50" y="1790984"/>
                <a:ext cx="11537376" cy="1354217"/>
              </a:xfrm>
              <a:prstGeom prst="rect">
                <a:avLst/>
              </a:prstGeom>
              <a:blipFill>
                <a:blip r:embed="rId4"/>
                <a:stretch>
                  <a:fillRect t="-65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17098B2-C65D-DA57-A619-4A644B4B7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19" t="50884" r="21847" b="41794"/>
          <a:stretch/>
        </p:blipFill>
        <p:spPr>
          <a:xfrm>
            <a:off x="4062045" y="351692"/>
            <a:ext cx="2289927" cy="81419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DCA88BC-46DD-52C1-0032-7BE8311466DB}"/>
              </a:ext>
            </a:extLst>
          </p:cNvPr>
          <p:cNvSpPr/>
          <p:nvPr/>
        </p:nvSpPr>
        <p:spPr>
          <a:xfrm rot="6796527">
            <a:off x="3214522" y="1630898"/>
            <a:ext cx="1361785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D79A0CF-BA0C-E8E1-8869-D33FCA4E5EA4}"/>
              </a:ext>
            </a:extLst>
          </p:cNvPr>
          <p:cNvSpPr/>
          <p:nvPr/>
        </p:nvSpPr>
        <p:spPr>
          <a:xfrm rot="7722343">
            <a:off x="5321079" y="3395756"/>
            <a:ext cx="2061786" cy="5306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FC604B-C50B-6B38-927F-B3784BACE5C2}"/>
                  </a:ext>
                </a:extLst>
              </p:cNvPr>
              <p:cNvSpPr txBox="1"/>
              <p:nvPr/>
            </p:nvSpPr>
            <p:spPr>
              <a:xfrm>
                <a:off x="3202008" y="5556019"/>
                <a:ext cx="656531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Gill Sans MT" panose="020B0502020104020203" pitchFamily="34" charset="77"/>
                  </a:rPr>
                  <a:t>Builds a posteriori statistics of x </a:t>
                </a:r>
              </a:p>
              <a:p>
                <a:pPr algn="ctr"/>
                <a:r>
                  <a:rPr lang="en-US" sz="3200" dirty="0">
                    <a:latin typeface="Gill Sans MT" panose="020B0502020104020203" pitchFamily="34" charset="77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latin typeface="Gill Sans MT" panose="020B0502020104020203" pitchFamily="34" charset="77"/>
                  </a:rPr>
                  <a:t> (may take a long time) </a:t>
                </a:r>
                <a:endParaRPr lang="en-D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FC604B-C50B-6B38-927F-B3784BACE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008" y="5556019"/>
                <a:ext cx="6565314" cy="1077218"/>
              </a:xfrm>
              <a:prstGeom prst="rect">
                <a:avLst/>
              </a:prstGeom>
              <a:blipFill>
                <a:blip r:embed="rId5"/>
                <a:stretch>
                  <a:fillRect t="-6977" b="-174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AD14897-FE21-8621-AD44-76CD5A0F9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19" t="50884" r="21847" b="41794"/>
          <a:stretch/>
        </p:blipFill>
        <p:spPr>
          <a:xfrm>
            <a:off x="1978017" y="6060389"/>
            <a:ext cx="1644683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8F01-27C1-04FD-A6C6-4DD64958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28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4954-E59D-1457-0C0C-9EFD6AE2841C}"/>
              </a:ext>
            </a:extLst>
          </p:cNvPr>
          <p:cNvSpPr txBox="1"/>
          <p:nvPr/>
        </p:nvSpPr>
        <p:spPr>
          <a:xfrm>
            <a:off x="3978541" y="35827"/>
            <a:ext cx="777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Function that creates an instance for x given</a:t>
            </a:r>
          </a:p>
          <a:p>
            <a:pPr algn="ctr"/>
            <a:r>
              <a:rPr lang="en-US" sz="3200" dirty="0">
                <a:latin typeface="Gill Sans MT" panose="020B0502020104020203" pitchFamily="34" charset="77"/>
              </a:rPr>
              <a:t>a stochastic trace (X2_0)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2BD09-BAE7-C7B2-233E-CC209192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260"/>
            <a:ext cx="12155980" cy="337666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FC90E49-CAD2-B088-6D01-3F97E2E79125}"/>
              </a:ext>
            </a:extLst>
          </p:cNvPr>
          <p:cNvSpPr/>
          <p:nvPr/>
        </p:nvSpPr>
        <p:spPr>
          <a:xfrm rot="6796527">
            <a:off x="3314931" y="873990"/>
            <a:ext cx="1304640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168D8ED-2FD9-4515-31B1-7C0132F31537}"/>
              </a:ext>
            </a:extLst>
          </p:cNvPr>
          <p:cNvSpPr/>
          <p:nvPr/>
        </p:nvSpPr>
        <p:spPr>
          <a:xfrm rot="13385140">
            <a:off x="5032894" y="2635131"/>
            <a:ext cx="1304640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5C29CD-A1DF-D399-9722-DDDDCBA140BF}"/>
                  </a:ext>
                </a:extLst>
              </p:cNvPr>
              <p:cNvSpPr txBox="1"/>
              <p:nvPr/>
            </p:nvSpPr>
            <p:spPr>
              <a:xfrm>
                <a:off x="4936022" y="3373886"/>
                <a:ext cx="79180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Sample from P(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)</a:t>
                </a:r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5C29CD-A1DF-D399-9722-DDDDCBA1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022" y="3373886"/>
                <a:ext cx="7918062" cy="861774"/>
              </a:xfrm>
              <a:prstGeom prst="rect">
                <a:avLst/>
              </a:prstGeom>
              <a:blipFill>
                <a:blip r:embed="rId3"/>
                <a:stretch>
                  <a:fillRect t="-101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60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D1799-CC59-C638-5643-2F4CCD84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2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6E8776ED-19D0-033E-B4ED-E1322B9D4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33" y="214693"/>
            <a:ext cx="6080134" cy="16141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Stochastic systems</a:t>
            </a:r>
            <a:endParaRPr lang="en-DE" dirty="0">
              <a:latin typeface="Gill Sans MT" panose="020B0502020104020203" pitchFamily="34" charset="77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40A1116-92CB-8363-ED59-1118207429D1}"/>
              </a:ext>
            </a:extLst>
          </p:cNvPr>
          <p:cNvSpPr txBox="1">
            <a:spLocks/>
          </p:cNvSpPr>
          <p:nvPr/>
        </p:nvSpPr>
        <p:spPr>
          <a:xfrm>
            <a:off x="797744" y="618217"/>
            <a:ext cx="349596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Framework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C0C21AE-C803-63DD-316A-EA0A751DDE0F}"/>
              </a:ext>
            </a:extLst>
          </p:cNvPr>
          <p:cNvSpPr/>
          <p:nvPr/>
        </p:nvSpPr>
        <p:spPr>
          <a:xfrm>
            <a:off x="4785115" y="550468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7" name="download (4)">
            <a:hlinkClick r:id="" action="ppaction://media"/>
            <a:extLst>
              <a:ext uri="{FF2B5EF4-FFF2-40B4-BE49-F238E27FC236}">
                <a16:creationId xmlns:a16="http://schemas.microsoft.com/office/drawing/2014/main" id="{EDB6A19F-04B3-3284-47C7-8CCE5B132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620" t="10757" r="8568" b="9900"/>
          <a:stretch/>
        </p:blipFill>
        <p:spPr>
          <a:xfrm>
            <a:off x="8258903" y="3109705"/>
            <a:ext cx="2936383" cy="2919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C3AEAB-EBC8-2458-6313-CF0D2B9C5B12}"/>
                  </a:ext>
                </a:extLst>
              </p:cNvPr>
              <p:cNvSpPr txBox="1"/>
              <p:nvPr/>
            </p:nvSpPr>
            <p:spPr>
              <a:xfrm>
                <a:off x="797744" y="3035866"/>
                <a:ext cx="6891783" cy="2271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)+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      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C3AEAB-EBC8-2458-6313-CF0D2B9C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4" y="3035866"/>
                <a:ext cx="6891783" cy="2271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D1D14D-EECF-9AB2-C5BB-8A71D0A623DA}"/>
                  </a:ext>
                </a:extLst>
              </p:cNvPr>
              <p:cNvSpPr txBox="1"/>
              <p:nvPr/>
            </p:nvSpPr>
            <p:spPr>
              <a:xfrm>
                <a:off x="7479231" y="2351745"/>
                <a:ext cx="5005937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κ</m:t>
                      </m:r>
                      <m:sSubSup>
                        <m:sSub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D1D14D-EECF-9AB2-C5BB-8A71D0A6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231" y="2351745"/>
                <a:ext cx="5005937" cy="1019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1401A5-51BE-6B13-6CB0-9F2C83EE2773}"/>
                  </a:ext>
                </a:extLst>
              </p:cNvPr>
              <p:cNvSpPr txBox="1"/>
              <p:nvPr/>
            </p:nvSpPr>
            <p:spPr>
              <a:xfrm>
                <a:off x="7186063" y="1757539"/>
                <a:ext cx="5005937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1401A5-51BE-6B13-6CB0-9F2C83EE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063" y="1757539"/>
                <a:ext cx="5005937" cy="1019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2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8F01-27C1-04FD-A6C6-4DD64958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29</a:t>
            </a:fld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C4954-E59D-1457-0C0C-9EFD6AE2841C}"/>
              </a:ext>
            </a:extLst>
          </p:cNvPr>
          <p:cNvSpPr txBox="1"/>
          <p:nvPr/>
        </p:nvSpPr>
        <p:spPr>
          <a:xfrm>
            <a:off x="3978541" y="35827"/>
            <a:ext cx="777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Function that creates an instance for x given</a:t>
            </a:r>
          </a:p>
          <a:p>
            <a:pPr algn="ctr"/>
            <a:r>
              <a:rPr lang="en-US" sz="3200" dirty="0">
                <a:latin typeface="Gill Sans MT" panose="020B0502020104020203" pitchFamily="34" charset="77"/>
              </a:rPr>
              <a:t>a stochastic trace (X2_0)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22BD09-BAE7-C7B2-233E-CC209192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260"/>
            <a:ext cx="12155980" cy="337666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FC90E49-CAD2-B088-6D01-3F97E2E79125}"/>
              </a:ext>
            </a:extLst>
          </p:cNvPr>
          <p:cNvSpPr/>
          <p:nvPr/>
        </p:nvSpPr>
        <p:spPr>
          <a:xfrm rot="6796527">
            <a:off x="3314931" y="873990"/>
            <a:ext cx="1304640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168D8ED-2FD9-4515-31B1-7C0132F31537}"/>
              </a:ext>
            </a:extLst>
          </p:cNvPr>
          <p:cNvSpPr/>
          <p:nvPr/>
        </p:nvSpPr>
        <p:spPr>
          <a:xfrm rot="13385140">
            <a:off x="5032894" y="2635131"/>
            <a:ext cx="1304640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5C29CD-A1DF-D399-9722-DDDDCBA140BF}"/>
                  </a:ext>
                </a:extLst>
              </p:cNvPr>
              <p:cNvSpPr txBox="1"/>
              <p:nvPr/>
            </p:nvSpPr>
            <p:spPr>
              <a:xfrm>
                <a:off x="4936022" y="3373886"/>
                <a:ext cx="791806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Sample from P(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Gill Sans MT" panose="020B0502020104020203" pitchFamily="34" charset="77"/>
                  </a:rPr>
                  <a:t>)</a:t>
                </a:r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5C29CD-A1DF-D399-9722-DDDDCBA1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022" y="3373886"/>
                <a:ext cx="7918062" cy="861774"/>
              </a:xfrm>
              <a:prstGeom prst="rect">
                <a:avLst/>
              </a:prstGeom>
              <a:blipFill>
                <a:blip r:embed="rId3"/>
                <a:stretch>
                  <a:fillRect t="-101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122DA59-C01B-3684-59F2-4F0D883AF35C}"/>
              </a:ext>
            </a:extLst>
          </p:cNvPr>
          <p:cNvSpPr/>
          <p:nvPr/>
        </p:nvSpPr>
        <p:spPr>
          <a:xfrm>
            <a:off x="0" y="2651248"/>
            <a:ext cx="4237918" cy="14081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87E7A53-87C4-4BAF-39A7-3D6C53D3E29E}"/>
              </a:ext>
            </a:extLst>
          </p:cNvPr>
          <p:cNvSpPr/>
          <p:nvPr/>
        </p:nvSpPr>
        <p:spPr>
          <a:xfrm rot="4286923">
            <a:off x="2797558" y="4414765"/>
            <a:ext cx="1508817" cy="5306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D6E42-C357-7931-A917-D8A3DD003958}"/>
              </a:ext>
            </a:extLst>
          </p:cNvPr>
          <p:cNvSpPr txBox="1"/>
          <p:nvPr/>
        </p:nvSpPr>
        <p:spPr>
          <a:xfrm>
            <a:off x="2825919" y="5348466"/>
            <a:ext cx="3630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Plot parameter distribution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089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22BD09-BAE7-C7B2-233E-CC2091922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10"/>
          <a:stretch/>
        </p:blipFill>
        <p:spPr>
          <a:xfrm>
            <a:off x="0" y="0"/>
            <a:ext cx="12155980" cy="928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228A4-5B70-42E6-3434-6CED80CFA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" t="2888" r="2383" b="2208"/>
          <a:stretch/>
        </p:blipFill>
        <p:spPr>
          <a:xfrm>
            <a:off x="3158837" y="1163782"/>
            <a:ext cx="4932218" cy="5444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B5F14E-CE8E-B8DF-3BDF-04F81DE3686A}"/>
                  </a:ext>
                </a:extLst>
              </p:cNvPr>
              <p:cNvSpPr/>
              <p:nvPr/>
            </p:nvSpPr>
            <p:spPr>
              <a:xfrm>
                <a:off x="6597797" y="5180395"/>
                <a:ext cx="68666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B5F14E-CE8E-B8DF-3BDF-04F81DE36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97" y="5180395"/>
                <a:ext cx="686663" cy="769441"/>
              </a:xfrm>
              <a:prstGeom prst="rect">
                <a:avLst/>
              </a:prstGeom>
              <a:blipFill>
                <a:blip r:embed="rId4"/>
                <a:stretch>
                  <a:fillRect l="-14545"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17332B-56AD-B958-CCF3-55C0457CB6AC}"/>
                  </a:ext>
                </a:extLst>
              </p:cNvPr>
              <p:cNvSpPr/>
              <p:nvPr/>
            </p:nvSpPr>
            <p:spPr>
              <a:xfrm>
                <a:off x="5012984" y="3429000"/>
                <a:ext cx="61196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17332B-56AD-B958-CCF3-55C0457CB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84" y="3429000"/>
                <a:ext cx="611962" cy="769441"/>
              </a:xfrm>
              <a:prstGeom prst="rect">
                <a:avLst/>
              </a:prstGeom>
              <a:blipFill>
                <a:blip r:embed="rId5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1ABD-CFD2-92E1-BF41-01DAFAB06F0D}"/>
                  </a:ext>
                </a:extLst>
              </p:cNvPr>
              <p:cNvSpPr/>
              <p:nvPr/>
            </p:nvSpPr>
            <p:spPr>
              <a:xfrm>
                <a:off x="3051012" y="1710318"/>
                <a:ext cx="61613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1ABD-CFD2-92E1-BF41-01DAFAB06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12" y="1710318"/>
                <a:ext cx="616131" cy="769441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69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22BD09-BAE7-C7B2-233E-CC2091922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10"/>
          <a:stretch/>
        </p:blipFill>
        <p:spPr>
          <a:xfrm>
            <a:off x="0" y="0"/>
            <a:ext cx="12155980" cy="928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228A4-5B70-42E6-3434-6CED80CFA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" t="2888" r="2383" b="2208"/>
          <a:stretch/>
        </p:blipFill>
        <p:spPr>
          <a:xfrm>
            <a:off x="3158837" y="1163782"/>
            <a:ext cx="4932218" cy="5444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B5F14E-CE8E-B8DF-3BDF-04F81DE3686A}"/>
                  </a:ext>
                </a:extLst>
              </p:cNvPr>
              <p:cNvSpPr/>
              <p:nvPr/>
            </p:nvSpPr>
            <p:spPr>
              <a:xfrm>
                <a:off x="6597797" y="5180395"/>
                <a:ext cx="68666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B5F14E-CE8E-B8DF-3BDF-04F81DE36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97" y="5180395"/>
                <a:ext cx="686663" cy="769441"/>
              </a:xfrm>
              <a:prstGeom prst="rect">
                <a:avLst/>
              </a:prstGeom>
              <a:blipFill>
                <a:blip r:embed="rId4"/>
                <a:stretch>
                  <a:fillRect l="-14545"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17332B-56AD-B958-CCF3-55C0457CB6AC}"/>
                  </a:ext>
                </a:extLst>
              </p:cNvPr>
              <p:cNvSpPr/>
              <p:nvPr/>
            </p:nvSpPr>
            <p:spPr>
              <a:xfrm>
                <a:off x="5012984" y="3429000"/>
                <a:ext cx="61196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17332B-56AD-B958-CCF3-55C0457CB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84" y="3429000"/>
                <a:ext cx="611962" cy="769441"/>
              </a:xfrm>
              <a:prstGeom prst="rect">
                <a:avLst/>
              </a:prstGeom>
              <a:blipFill>
                <a:blip r:embed="rId5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1ABD-CFD2-92E1-BF41-01DAFAB06F0D}"/>
                  </a:ext>
                </a:extLst>
              </p:cNvPr>
              <p:cNvSpPr/>
              <p:nvPr/>
            </p:nvSpPr>
            <p:spPr>
              <a:xfrm>
                <a:off x="3051012" y="1710318"/>
                <a:ext cx="61613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1ABD-CFD2-92E1-BF41-01DAFAB06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12" y="1710318"/>
                <a:ext cx="616131" cy="769441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53CA247-D743-DBCC-F5CF-EE0B6FCE4CBB}"/>
              </a:ext>
            </a:extLst>
          </p:cNvPr>
          <p:cNvSpPr/>
          <p:nvPr/>
        </p:nvSpPr>
        <p:spPr>
          <a:xfrm>
            <a:off x="2923309" y="1066800"/>
            <a:ext cx="5375563" cy="5541819"/>
          </a:xfrm>
          <a:prstGeom prst="rect">
            <a:avLst/>
          </a:prstGeom>
          <a:solidFill>
            <a:schemeClr val="bg1">
              <a:alpha val="898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E8F95-75DF-3F20-BA70-28E008B53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309" y="1606436"/>
            <a:ext cx="5803900" cy="434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070FED-4206-915A-D33B-1DDB2CE16758}"/>
                  </a:ext>
                </a:extLst>
              </p:cNvPr>
              <p:cNvSpPr/>
              <p:nvPr/>
            </p:nvSpPr>
            <p:spPr>
              <a:xfrm>
                <a:off x="5252443" y="5662097"/>
                <a:ext cx="165109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𝑇𝑟𝑢𝑒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070FED-4206-915A-D33B-1DDB2CE16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3" y="5662097"/>
                <a:ext cx="1651093" cy="769441"/>
              </a:xfrm>
              <a:prstGeom prst="rect">
                <a:avLst/>
              </a:prstGeom>
              <a:blipFill>
                <a:blip r:embed="rId8"/>
                <a:stretch>
                  <a:fillRect l="-2290" b="-64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8F3915-861C-33BC-8483-9EC47D3BD621}"/>
                  </a:ext>
                </a:extLst>
              </p:cNvPr>
              <p:cNvSpPr/>
              <p:nvPr/>
            </p:nvSpPr>
            <p:spPr>
              <a:xfrm rot="16200000">
                <a:off x="2010984" y="3295741"/>
                <a:ext cx="131061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𝐸𝑠𝑡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rgbClr val="C00000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8F3915-861C-33BC-8483-9EC47D3BD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10984" y="3295741"/>
                <a:ext cx="1310615" cy="769441"/>
              </a:xfrm>
              <a:prstGeom prst="rect">
                <a:avLst/>
              </a:prstGeom>
              <a:blipFill>
                <a:blip r:embed="rId9"/>
                <a:stretch>
                  <a:fillRect r="-6452" b="-28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33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D1799-CC59-C638-5643-2F4CCD84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3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6E8776ED-19D0-033E-B4ED-E1322B9D4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000" y="1929652"/>
            <a:ext cx="6080134" cy="16141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Estimate thermodynamic</a:t>
            </a:r>
            <a:br>
              <a:rPr lang="en-US" dirty="0">
                <a:latin typeface="Gill Sans MT" panose="020B0502020104020203" pitchFamily="34" charset="77"/>
              </a:rPr>
            </a:br>
            <a:r>
              <a:rPr lang="en-US" dirty="0">
                <a:latin typeface="Gill Sans MT" panose="020B0502020104020203" pitchFamily="34" charset="77"/>
              </a:rPr>
              <a:t>quantities  </a:t>
            </a:r>
            <a:endParaRPr lang="en-DE" dirty="0">
              <a:latin typeface="Gill Sans MT" panose="020B0502020104020203" pitchFamily="34" charset="77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40A1116-92CB-8363-ED59-1118207429D1}"/>
              </a:ext>
            </a:extLst>
          </p:cNvPr>
          <p:cNvSpPr txBox="1">
            <a:spLocks/>
          </p:cNvSpPr>
          <p:nvPr/>
        </p:nvSpPr>
        <p:spPr>
          <a:xfrm>
            <a:off x="7451661" y="372353"/>
            <a:ext cx="349596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Aim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C0C21AE-C803-63DD-316A-EA0A751DDE0F}"/>
              </a:ext>
            </a:extLst>
          </p:cNvPr>
          <p:cNvSpPr/>
          <p:nvPr/>
        </p:nvSpPr>
        <p:spPr>
          <a:xfrm rot="5400000">
            <a:off x="8889239" y="1255156"/>
            <a:ext cx="709658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2BE21-5702-0EF2-B55C-74ECEF38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1" r="49529" b="65540"/>
          <a:stretch/>
        </p:blipFill>
        <p:spPr>
          <a:xfrm>
            <a:off x="844353" y="416089"/>
            <a:ext cx="4923758" cy="3484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/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blipFill>
                <a:blip r:embed="rId3"/>
                <a:stretch>
                  <a:fillRect l="-1667" t="-57895" b="-122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/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1BF84741-CE56-18BF-D38F-701027769CCC}"/>
              </a:ext>
            </a:extLst>
          </p:cNvPr>
          <p:cNvSpPr/>
          <p:nvPr/>
        </p:nvSpPr>
        <p:spPr>
          <a:xfrm>
            <a:off x="6666899" y="3543753"/>
            <a:ext cx="5065485" cy="2682876"/>
          </a:xfrm>
          <a:prstGeom prst="frame">
            <a:avLst>
              <a:gd name="adj1" fmla="val 3139"/>
            </a:avLst>
          </a:prstGeom>
          <a:solidFill>
            <a:srgbClr val="C00000">
              <a:alpha val="561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D1799-CC59-C638-5643-2F4CCD84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4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6E8776ED-19D0-033E-B4ED-E1322B9D4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000" y="1929652"/>
            <a:ext cx="6080134" cy="16141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Estimate thermodynamic</a:t>
            </a:r>
            <a:br>
              <a:rPr lang="en-US" dirty="0">
                <a:latin typeface="Gill Sans MT" panose="020B0502020104020203" pitchFamily="34" charset="77"/>
              </a:rPr>
            </a:br>
            <a:r>
              <a:rPr lang="en-US" dirty="0">
                <a:latin typeface="Gill Sans MT" panose="020B0502020104020203" pitchFamily="34" charset="77"/>
              </a:rPr>
              <a:t>quantities  </a:t>
            </a:r>
            <a:endParaRPr lang="en-DE" dirty="0">
              <a:latin typeface="Gill Sans MT" panose="020B0502020104020203" pitchFamily="34" charset="77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40A1116-92CB-8363-ED59-1118207429D1}"/>
              </a:ext>
            </a:extLst>
          </p:cNvPr>
          <p:cNvSpPr txBox="1">
            <a:spLocks/>
          </p:cNvSpPr>
          <p:nvPr/>
        </p:nvSpPr>
        <p:spPr>
          <a:xfrm>
            <a:off x="7451661" y="372353"/>
            <a:ext cx="349596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Aim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C0C21AE-C803-63DD-316A-EA0A751DDE0F}"/>
              </a:ext>
            </a:extLst>
          </p:cNvPr>
          <p:cNvSpPr/>
          <p:nvPr/>
        </p:nvSpPr>
        <p:spPr>
          <a:xfrm rot="5400000">
            <a:off x="8889239" y="1255156"/>
            <a:ext cx="709658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2BE21-5702-0EF2-B55C-74ECEF38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1" r="49529" b="65540"/>
          <a:stretch/>
        </p:blipFill>
        <p:spPr>
          <a:xfrm>
            <a:off x="844353" y="416089"/>
            <a:ext cx="4923758" cy="3484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/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blipFill>
                <a:blip r:embed="rId3"/>
                <a:stretch>
                  <a:fillRect l="-1667" t="-57895" b="-122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/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1BF84741-CE56-18BF-D38F-701027769CCC}"/>
              </a:ext>
            </a:extLst>
          </p:cNvPr>
          <p:cNvSpPr/>
          <p:nvPr/>
        </p:nvSpPr>
        <p:spPr>
          <a:xfrm>
            <a:off x="6666899" y="3543753"/>
            <a:ext cx="5065485" cy="2682876"/>
          </a:xfrm>
          <a:prstGeom prst="frame">
            <a:avLst>
              <a:gd name="adj1" fmla="val 3139"/>
            </a:avLst>
          </a:prstGeom>
          <a:solidFill>
            <a:srgbClr val="C00000">
              <a:alpha val="561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79E2E325-A8C0-6201-C5AB-576F7CE0AE1C}"/>
              </a:ext>
            </a:extLst>
          </p:cNvPr>
          <p:cNvSpPr/>
          <p:nvPr/>
        </p:nvSpPr>
        <p:spPr>
          <a:xfrm rot="1544648">
            <a:off x="9443030" y="2668106"/>
            <a:ext cx="2483202" cy="2914594"/>
          </a:xfrm>
          <a:prstGeom prst="irregularSeal2">
            <a:avLst/>
          </a:prstGeom>
          <a:solidFill>
            <a:srgbClr val="FF0000">
              <a:alpha val="8388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B5E53FE0-FE66-004D-FAB3-705C1CEAF99A}"/>
              </a:ext>
            </a:extLst>
          </p:cNvPr>
          <p:cNvSpPr txBox="1">
            <a:spLocks/>
          </p:cNvSpPr>
          <p:nvPr/>
        </p:nvSpPr>
        <p:spPr>
          <a:xfrm rot="19881390">
            <a:off x="7540679" y="3294752"/>
            <a:ext cx="6080134" cy="161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77"/>
              </a:rPr>
              <a:t>Non-</a:t>
            </a: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equilibrium</a:t>
            </a:r>
            <a:endParaRPr lang="en-DE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908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D1799-CC59-C638-5643-2F4CCD84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5</a:t>
            </a:fld>
            <a:endParaRPr lang="en-DE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6E8776ED-19D0-033E-B4ED-E1322B9D4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000" y="1929652"/>
            <a:ext cx="6080134" cy="16141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Estimate thermodynamic</a:t>
            </a:r>
            <a:br>
              <a:rPr lang="en-US" dirty="0">
                <a:latin typeface="Gill Sans MT" panose="020B0502020104020203" pitchFamily="34" charset="77"/>
              </a:rPr>
            </a:br>
            <a:r>
              <a:rPr lang="en-US" dirty="0">
                <a:latin typeface="Gill Sans MT" panose="020B0502020104020203" pitchFamily="34" charset="77"/>
              </a:rPr>
              <a:t>quantities  </a:t>
            </a:r>
            <a:endParaRPr lang="en-DE" dirty="0">
              <a:latin typeface="Gill Sans MT" panose="020B0502020104020203" pitchFamily="34" charset="77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D40A1116-92CB-8363-ED59-1118207429D1}"/>
              </a:ext>
            </a:extLst>
          </p:cNvPr>
          <p:cNvSpPr txBox="1">
            <a:spLocks/>
          </p:cNvSpPr>
          <p:nvPr/>
        </p:nvSpPr>
        <p:spPr>
          <a:xfrm>
            <a:off x="7451661" y="372353"/>
            <a:ext cx="349596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Aim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C0C21AE-C803-63DD-316A-EA0A751DDE0F}"/>
              </a:ext>
            </a:extLst>
          </p:cNvPr>
          <p:cNvSpPr/>
          <p:nvPr/>
        </p:nvSpPr>
        <p:spPr>
          <a:xfrm rot="5400000">
            <a:off x="8889239" y="1255156"/>
            <a:ext cx="709658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2BE21-5702-0EF2-B55C-74ECEF38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1" r="49529" b="65540"/>
          <a:stretch/>
        </p:blipFill>
        <p:spPr>
          <a:xfrm>
            <a:off x="844353" y="416089"/>
            <a:ext cx="4923758" cy="3484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/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408C6-7097-66C0-FCD5-8BD700DE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90" y="3272711"/>
                <a:ext cx="3035983" cy="1668662"/>
              </a:xfrm>
              <a:prstGeom prst="rect">
                <a:avLst/>
              </a:prstGeom>
              <a:blipFill>
                <a:blip r:embed="rId3"/>
                <a:stretch>
                  <a:fillRect l="-1667" t="-57895" b="-122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/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28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02F568-98EE-C372-5E38-A968F546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27" y="5041072"/>
                <a:ext cx="12573000" cy="815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1BF84741-CE56-18BF-D38F-701027769CCC}"/>
              </a:ext>
            </a:extLst>
          </p:cNvPr>
          <p:cNvSpPr/>
          <p:nvPr/>
        </p:nvSpPr>
        <p:spPr>
          <a:xfrm>
            <a:off x="6666899" y="3543753"/>
            <a:ext cx="5065485" cy="2682876"/>
          </a:xfrm>
          <a:prstGeom prst="frame">
            <a:avLst>
              <a:gd name="adj1" fmla="val 3139"/>
            </a:avLst>
          </a:prstGeom>
          <a:solidFill>
            <a:srgbClr val="C00000">
              <a:alpha val="561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BE57143-6E07-DAAA-AC4F-B3AEA5567772}"/>
              </a:ext>
            </a:extLst>
          </p:cNvPr>
          <p:cNvSpPr txBox="1">
            <a:spLocks/>
          </p:cNvSpPr>
          <p:nvPr/>
        </p:nvSpPr>
        <p:spPr>
          <a:xfrm>
            <a:off x="-546436" y="4497095"/>
            <a:ext cx="6080134" cy="161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What can you fit?</a:t>
            </a:r>
            <a:endParaRPr lang="en-DE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0EAE58-E7A8-50AA-3599-1D27630A1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497" y="4830046"/>
            <a:ext cx="1574142" cy="1768286"/>
          </a:xfrm>
          <a:prstGeom prst="rect">
            <a:avLst/>
          </a:prstGeom>
        </p:spPr>
      </p:pic>
      <p:sp>
        <p:nvSpPr>
          <p:cNvPr id="19" name="Explosion 2 18">
            <a:extLst>
              <a:ext uri="{FF2B5EF4-FFF2-40B4-BE49-F238E27FC236}">
                <a16:creationId xmlns:a16="http://schemas.microsoft.com/office/drawing/2014/main" id="{79E2E325-A8C0-6201-C5AB-576F7CE0AE1C}"/>
              </a:ext>
            </a:extLst>
          </p:cNvPr>
          <p:cNvSpPr/>
          <p:nvPr/>
        </p:nvSpPr>
        <p:spPr>
          <a:xfrm rot="1544648">
            <a:off x="9443030" y="2668106"/>
            <a:ext cx="2483202" cy="2914594"/>
          </a:xfrm>
          <a:prstGeom prst="irregularSeal2">
            <a:avLst/>
          </a:prstGeom>
          <a:solidFill>
            <a:srgbClr val="FF0000">
              <a:alpha val="8388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B5E53FE0-FE66-004D-FAB3-705C1CEAF99A}"/>
              </a:ext>
            </a:extLst>
          </p:cNvPr>
          <p:cNvSpPr txBox="1">
            <a:spLocks/>
          </p:cNvSpPr>
          <p:nvPr/>
        </p:nvSpPr>
        <p:spPr>
          <a:xfrm rot="19881390">
            <a:off x="7540679" y="3294752"/>
            <a:ext cx="6080134" cy="161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77"/>
              </a:rPr>
              <a:t>Non-</a:t>
            </a: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equilibrium</a:t>
            </a:r>
            <a:endParaRPr lang="en-DE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755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CD3B6-ECED-5821-A011-2ED51ADF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6</a:t>
            </a:fld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85871-53B9-509A-9B93-51CCDD299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7" t="3541" r="49529" b="82920"/>
          <a:stretch/>
        </p:blipFill>
        <p:spPr>
          <a:xfrm>
            <a:off x="538162" y="1731780"/>
            <a:ext cx="4346913" cy="2768787"/>
          </a:xfrm>
          <a:prstGeom prst="rect">
            <a:avLst/>
          </a:prstGeom>
        </p:spPr>
      </p:pic>
      <p:sp>
        <p:nvSpPr>
          <p:cNvPr id="5" name="Title 16">
            <a:extLst>
              <a:ext uri="{FF2B5EF4-FFF2-40B4-BE49-F238E27FC236}">
                <a16:creationId xmlns:a16="http://schemas.microsoft.com/office/drawing/2014/main" id="{53557734-FC59-3DBC-4E0F-C84DD959DEDE}"/>
              </a:ext>
            </a:extLst>
          </p:cNvPr>
          <p:cNvSpPr txBox="1">
            <a:spLocks/>
          </p:cNvSpPr>
          <p:nvPr/>
        </p:nvSpPr>
        <p:spPr>
          <a:xfrm>
            <a:off x="1152525" y="136525"/>
            <a:ext cx="9886949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Calculate correlation functions...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F302FF-127C-986F-E75E-ADD5DC605214}"/>
              </a:ext>
            </a:extLst>
          </p:cNvPr>
          <p:cNvSpPr/>
          <p:nvPr/>
        </p:nvSpPr>
        <p:spPr>
          <a:xfrm>
            <a:off x="5170825" y="2421877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DE37C-5702-AD93-AAC7-9EA091CF7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2" t="8333" r="7943" b="5628"/>
          <a:stretch/>
        </p:blipFill>
        <p:spPr>
          <a:xfrm>
            <a:off x="7306927" y="1458823"/>
            <a:ext cx="4189748" cy="31560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43300-CE7D-684F-4D25-24599A1C1AEB}"/>
                  </a:ext>
                </a:extLst>
              </p:cNvPr>
              <p:cNvSpPr txBox="1"/>
              <p:nvPr/>
            </p:nvSpPr>
            <p:spPr>
              <a:xfrm rot="16200000">
                <a:off x="5509632" y="2526897"/>
                <a:ext cx="3287288" cy="101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43300-CE7D-684F-4D25-24599A1C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09632" y="2526897"/>
                <a:ext cx="3287288" cy="1019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FA85F-DAF1-CDCD-EC8E-267AAC5016A8}"/>
                  </a:ext>
                </a:extLst>
              </p:cNvPr>
              <p:cNvSpPr txBox="1"/>
              <p:nvPr/>
            </p:nvSpPr>
            <p:spPr>
              <a:xfrm>
                <a:off x="7801391" y="4470483"/>
                <a:ext cx="32872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DFA85F-DAF1-CDCD-EC8E-267AAC50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391" y="4470483"/>
                <a:ext cx="328728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6">
            <a:extLst>
              <a:ext uri="{FF2B5EF4-FFF2-40B4-BE49-F238E27FC236}">
                <a16:creationId xmlns:a16="http://schemas.microsoft.com/office/drawing/2014/main" id="{AC9C1623-414F-7199-1224-51E3ED2D29F6}"/>
              </a:ext>
            </a:extLst>
          </p:cNvPr>
          <p:cNvSpPr txBox="1">
            <a:spLocks/>
          </p:cNvSpPr>
          <p:nvPr/>
        </p:nvSpPr>
        <p:spPr>
          <a:xfrm>
            <a:off x="1201730" y="5444271"/>
            <a:ext cx="9886949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… and fit them.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134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4CBAB85D-BD77-4F42-4810-5A19E7EAA6F1}"/>
              </a:ext>
            </a:extLst>
          </p:cNvPr>
          <p:cNvSpPr txBox="1">
            <a:spLocks/>
          </p:cNvSpPr>
          <p:nvPr/>
        </p:nvSpPr>
        <p:spPr>
          <a:xfrm>
            <a:off x="326255" y="618216"/>
            <a:ext cx="667462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Model + parameters 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10F5429-0012-77C7-D573-9C16150842DB}"/>
              </a:ext>
            </a:extLst>
          </p:cNvPr>
          <p:cNvSpPr/>
          <p:nvPr/>
        </p:nvSpPr>
        <p:spPr>
          <a:xfrm>
            <a:off x="7000875" y="551438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64470B-C838-86F5-B683-4E33843D3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" t="6372" r="28078"/>
          <a:stretch/>
        </p:blipFill>
        <p:spPr>
          <a:xfrm rot="965896">
            <a:off x="9125924" y="376937"/>
            <a:ext cx="1980803" cy="20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7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6A217-071C-7AA3-21A9-7B415973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574F-05CD-0D41-8511-B7C0C9C416B6}" type="slidenum">
              <a:rPr lang="en-DE" smtClean="0"/>
              <a:pPr/>
              <a:t>8</a:t>
            </a:fld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C0968D-17FB-0CD9-7CF9-C67142AC5D8E}"/>
              </a:ext>
            </a:extLst>
          </p:cNvPr>
          <p:cNvGrpSpPr/>
          <p:nvPr/>
        </p:nvGrpSpPr>
        <p:grpSpPr>
          <a:xfrm>
            <a:off x="1305176" y="2400301"/>
            <a:ext cx="9581647" cy="3813192"/>
            <a:chOff x="2257191" y="3828380"/>
            <a:chExt cx="7482198" cy="249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4B645D-DA29-A6A0-21AE-CF2DA6299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79"/>
            <a:stretch/>
          </p:blipFill>
          <p:spPr>
            <a:xfrm>
              <a:off x="2257191" y="3828380"/>
              <a:ext cx="7482198" cy="6415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2FE90-7EC3-C0DB-577F-690A3E504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686"/>
            <a:stretch/>
          </p:blipFill>
          <p:spPr>
            <a:xfrm>
              <a:off x="3070196" y="4563320"/>
              <a:ext cx="2736683" cy="17582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30EC8-478F-43A9-CEB3-2FC7C8CAD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226"/>
            <a:stretch/>
          </p:blipFill>
          <p:spPr>
            <a:xfrm>
              <a:off x="5895277" y="4543525"/>
              <a:ext cx="2853033" cy="1742300"/>
            </a:xfrm>
            <a:prstGeom prst="rect">
              <a:avLst/>
            </a:prstGeom>
          </p:spPr>
        </p:pic>
      </p:grpSp>
      <p:sp>
        <p:nvSpPr>
          <p:cNvPr id="8" name="Title 16">
            <a:extLst>
              <a:ext uri="{FF2B5EF4-FFF2-40B4-BE49-F238E27FC236}">
                <a16:creationId xmlns:a16="http://schemas.microsoft.com/office/drawing/2014/main" id="{4CBAB85D-BD77-4F42-4810-5A19E7EAA6F1}"/>
              </a:ext>
            </a:extLst>
          </p:cNvPr>
          <p:cNvSpPr txBox="1">
            <a:spLocks/>
          </p:cNvSpPr>
          <p:nvPr/>
        </p:nvSpPr>
        <p:spPr>
          <a:xfrm>
            <a:off x="326255" y="618216"/>
            <a:ext cx="6674620" cy="807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Gill Sans MT" panose="020B0502020104020203" pitchFamily="34" charset="77"/>
              </a:rPr>
              <a:t>Model + parameters </a:t>
            </a:r>
            <a:endParaRPr lang="en-DE" sz="54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10F5429-0012-77C7-D573-9C16150842DB}"/>
              </a:ext>
            </a:extLst>
          </p:cNvPr>
          <p:cNvSpPr/>
          <p:nvPr/>
        </p:nvSpPr>
        <p:spPr>
          <a:xfrm>
            <a:off x="7000875" y="551438"/>
            <a:ext cx="1310885" cy="942552"/>
          </a:xfrm>
          <a:prstGeom prst="rightArrow">
            <a:avLst/>
          </a:prstGeom>
          <a:solidFill>
            <a:srgbClr val="C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35F8E3-58AF-214D-1B20-EE62050EBD1C}"/>
                  </a:ext>
                </a:extLst>
              </p:cNvPr>
              <p:cNvSpPr txBox="1"/>
              <p:nvPr/>
            </p:nvSpPr>
            <p:spPr>
              <a:xfrm rot="18209117">
                <a:off x="-731176" y="4361089"/>
                <a:ext cx="42872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35F8E3-58AF-214D-1B20-EE62050EB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09117">
                <a:off x="-731176" y="4361089"/>
                <a:ext cx="428726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4470B-C838-86F5-B683-4E33843D3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3" t="6372" r="28078"/>
          <a:stretch/>
        </p:blipFill>
        <p:spPr>
          <a:xfrm rot="965896">
            <a:off x="8881278" y="342339"/>
            <a:ext cx="2198318" cy="22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30207</TotalTime>
  <Words>727</Words>
  <Application>Microsoft Macintosh PowerPoint</Application>
  <PresentationFormat>Widescreen</PresentationFormat>
  <Paragraphs>182</Paragraphs>
  <Slides>32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Gill Sans MT</vt:lpstr>
      <vt:lpstr>Office Theme</vt:lpstr>
      <vt:lpstr>Simulation based inference and Variance sum rule </vt:lpstr>
      <vt:lpstr>Finding optimal model parameters given a set of data </vt:lpstr>
      <vt:lpstr>Stochastic systems</vt:lpstr>
      <vt:lpstr>Estimate thermodynamic quantities  </vt:lpstr>
      <vt:lpstr>Estimate thermodynamic quantities  </vt:lpstr>
      <vt:lpstr>Estimate thermodynamic quantities  </vt:lpstr>
      <vt:lpstr>PowerPoint Presentation</vt:lpstr>
      <vt:lpstr>PowerPoint Presentation</vt:lpstr>
      <vt:lpstr>PowerPoint Presentation</vt:lpstr>
      <vt:lpstr>Analytical</vt:lpstr>
      <vt:lpstr>Analytical</vt:lpstr>
      <vt:lpstr>Analytical</vt:lpstr>
      <vt:lpstr>Analytical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Ivan Di Terlizzi</cp:lastModifiedBy>
  <cp:revision>22</cp:revision>
  <dcterms:created xsi:type="dcterms:W3CDTF">2022-02-17T13:09:28Z</dcterms:created>
  <dcterms:modified xsi:type="dcterms:W3CDTF">2024-04-12T13:50:38Z</dcterms:modified>
</cp:coreProperties>
</file>